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Pretendard Black" panose="02000A03000000020004" pitchFamily="2" charset="-127"/>
      <p:bold r:id="rId28"/>
    </p:embeddedFont>
    <p:embeddedFont>
      <p:font typeface="Pretendard Light" panose="02000403000000020004" pitchFamily="2" charset="-127"/>
      <p:regular r:id="rId29"/>
    </p:embeddedFont>
    <p:embeddedFont>
      <p:font typeface="Pretendard Medium" panose="02000603000000020004" pitchFamily="2" charset="-127"/>
      <p:regular r:id="rId30"/>
      <p:bold r:id="rId31"/>
    </p:embeddedFont>
    <p:embeddedFont>
      <p:font typeface="Pretendard Regular" panose="02000503000000020004" pitchFamily="2" charset="-127"/>
      <p:regular r:id="rId32"/>
    </p:embeddedFont>
    <p:embeddedFont>
      <p:font typeface="Pretendard SemiBold" panose="02000703000000020004" pitchFamily="2" charset="-127"/>
      <p:regular r:id="rId33"/>
      <p:bold r:id="rId34"/>
    </p:embeddedFont>
    <p:embeddedFont>
      <p:font typeface="Vollkorn Bold" pitchFamily="2" charset="0"/>
      <p:bold r:id="rId35"/>
    </p:embeddedFont>
    <p:embeddedFont>
      <p:font typeface="Vollkorn Medium" pitchFamily="2" charset="0"/>
      <p:regular r:id="rId36"/>
      <p:bold r:id="rId37"/>
    </p:embeddedFont>
    <p:embeddedFont>
      <p:font typeface="Vollkorn Regular" pitchFamily="2" charset="0"/>
      <p:regular r:id="rId38"/>
    </p:embeddedFont>
    <p:embeddedFont>
      <p:font typeface="Vollkorn SemiBold" pitchFamily="2" charset="0"/>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0" autoAdjust="0"/>
    <p:restoredTop sz="94610" autoAdjust="0"/>
  </p:normalViewPr>
  <p:slideViewPr>
    <p:cSldViewPr>
      <p:cViewPr varScale="1">
        <p:scale>
          <a:sx n="75" d="100"/>
          <a:sy n="75" d="100"/>
        </p:scale>
        <p:origin x="184" y="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8.png"/><Relationship Id="rId7"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3.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18.png"/><Relationship Id="rId7" Type="http://schemas.openxmlformats.org/officeDocument/2006/relationships/image" Target="../media/image5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19.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12" Type="http://schemas.openxmlformats.org/officeDocument/2006/relationships/image" Target="../media/image63.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5.png"/><Relationship Id="rId5" Type="http://schemas.openxmlformats.org/officeDocument/2006/relationships/image" Target="../media/image41.png"/><Relationship Id="rId10" Type="http://schemas.openxmlformats.org/officeDocument/2006/relationships/image" Target="../media/image62.png"/><Relationship Id="rId4" Type="http://schemas.openxmlformats.org/officeDocument/2006/relationships/image" Target="../media/image3.png"/><Relationship Id="rId9" Type="http://schemas.openxmlformats.org/officeDocument/2006/relationships/image" Target="../media/image61.png"/></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png"/><Relationship Id="rId7" Type="http://schemas.openxmlformats.org/officeDocument/2006/relationships/image" Target="../media/image65.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3.png"/><Relationship Id="rId5" Type="http://schemas.openxmlformats.org/officeDocument/2006/relationships/image" Target="../media/image51.png"/><Relationship Id="rId10" Type="http://schemas.openxmlformats.org/officeDocument/2006/relationships/image" Target="../media/image62.png"/><Relationship Id="rId4" Type="http://schemas.openxmlformats.org/officeDocument/2006/relationships/image" Target="../media/image50.png"/><Relationship Id="rId9" Type="http://schemas.openxmlformats.org/officeDocument/2006/relationships/image" Target="../media/image67.png"/></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68.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2000"/>
          </a:blip>
          <a:stretch>
            <a:fillRect/>
          </a:stretch>
        </p:blipFill>
        <p:spPr>
          <a:xfrm rot="-900000">
            <a:off x="-4457700" y="-1841500"/>
            <a:ext cx="9385300" cy="13779500"/>
          </a:xfrm>
          <a:prstGeom prst="rect">
            <a:avLst/>
          </a:prstGeom>
        </p:spPr>
      </p:pic>
      <p:pic>
        <p:nvPicPr>
          <p:cNvPr id="3" name="Picture 3"/>
          <p:cNvPicPr>
            <a:picLocks noChangeAspect="1"/>
          </p:cNvPicPr>
          <p:nvPr/>
        </p:nvPicPr>
        <p:blipFill>
          <a:blip r:embed="rId3">
            <a:alphaModFix amt="69000"/>
          </a:blip>
          <a:stretch>
            <a:fillRect/>
          </a:stretch>
        </p:blipFill>
        <p:spPr>
          <a:xfrm rot="-20400000">
            <a:off x="8369300" y="1028700"/>
            <a:ext cx="13804900" cy="14820900"/>
          </a:xfrm>
          <a:prstGeom prst="rect">
            <a:avLst/>
          </a:prstGeom>
        </p:spPr>
      </p:pic>
      <p:pic>
        <p:nvPicPr>
          <p:cNvPr id="4" name="Picture 4"/>
          <p:cNvPicPr>
            <a:picLocks noChangeAspect="1"/>
          </p:cNvPicPr>
          <p:nvPr/>
        </p:nvPicPr>
        <p:blipFill>
          <a:blip r:embed="rId4"/>
          <a:stretch>
            <a:fillRect/>
          </a:stretch>
        </p:blipFill>
        <p:spPr>
          <a:xfrm>
            <a:off x="787400" y="9258300"/>
            <a:ext cx="16725900" cy="12700"/>
          </a:xfrm>
          <a:prstGeom prst="rect">
            <a:avLst/>
          </a:prstGeom>
        </p:spPr>
      </p:pic>
      <p:sp>
        <p:nvSpPr>
          <p:cNvPr id="5" name="TextBox 5"/>
          <p:cNvSpPr txBox="1"/>
          <p:nvPr/>
        </p:nvSpPr>
        <p:spPr>
          <a:xfrm>
            <a:off x="7937500" y="9461500"/>
            <a:ext cx="2413000" cy="304800"/>
          </a:xfrm>
          <a:prstGeom prst="rect">
            <a:avLst/>
          </a:prstGeom>
        </p:spPr>
        <p:txBody>
          <a:bodyPr lIns="0" tIns="0" rIns="0" bIns="0" rtlCol="0" anchor="ctr"/>
          <a:lstStyle/>
          <a:p>
            <a:pPr lvl="0" algn="ctr">
              <a:lnSpc>
                <a:spcPct val="157700"/>
              </a:lnSpc>
            </a:pPr>
            <a:endParaRPr lang="en-US" sz="1700" b="0" i="0" u="none" strike="noStrike" dirty="0">
              <a:solidFill>
                <a:srgbClr val="222222">
                  <a:alpha val="80000"/>
                </a:srgbClr>
              </a:solidFill>
              <a:latin typeface="Vollkorn Regular"/>
            </a:endParaRPr>
          </a:p>
        </p:txBody>
      </p:sp>
      <p:pic>
        <p:nvPicPr>
          <p:cNvPr id="6" name="Picture 6"/>
          <p:cNvPicPr>
            <a:picLocks noChangeAspect="1"/>
          </p:cNvPicPr>
          <p:nvPr/>
        </p:nvPicPr>
        <p:blipFill>
          <a:blip r:embed="rId5">
            <a:alphaModFix amt="76000"/>
          </a:blip>
          <a:stretch>
            <a:fillRect/>
          </a:stretch>
        </p:blipFill>
        <p:spPr>
          <a:xfrm>
            <a:off x="1524000" y="1168400"/>
            <a:ext cx="15240000" cy="6908800"/>
          </a:xfrm>
          <a:prstGeom prst="rect">
            <a:avLst/>
          </a:prstGeom>
        </p:spPr>
      </p:pic>
      <p:pic>
        <p:nvPicPr>
          <p:cNvPr id="7" name="Picture 7"/>
          <p:cNvPicPr>
            <a:picLocks noChangeAspect="1"/>
          </p:cNvPicPr>
          <p:nvPr/>
        </p:nvPicPr>
        <p:blipFill>
          <a:blip r:embed="rId6"/>
          <a:stretch>
            <a:fillRect/>
          </a:stretch>
        </p:blipFill>
        <p:spPr>
          <a:xfrm>
            <a:off x="2463800" y="5880100"/>
            <a:ext cx="13360400" cy="12700"/>
          </a:xfrm>
          <a:prstGeom prst="rect">
            <a:avLst/>
          </a:prstGeom>
        </p:spPr>
      </p:pic>
      <p:sp>
        <p:nvSpPr>
          <p:cNvPr id="8" name="TextBox 8"/>
          <p:cNvSpPr txBox="1"/>
          <p:nvPr/>
        </p:nvSpPr>
        <p:spPr>
          <a:xfrm>
            <a:off x="2438400" y="6477000"/>
            <a:ext cx="13423900" cy="457200"/>
          </a:xfrm>
          <a:prstGeom prst="rect">
            <a:avLst/>
          </a:prstGeom>
        </p:spPr>
        <p:txBody>
          <a:bodyPr lIns="0" tIns="0" rIns="0" bIns="0" rtlCol="0" anchor="ctr"/>
          <a:lstStyle/>
          <a:p>
            <a:pPr lvl="0" algn="ctr">
              <a:lnSpc>
                <a:spcPct val="99600"/>
              </a:lnSpc>
            </a:pPr>
            <a:r>
              <a:rPr lang="en-US" sz="2600" b="0" i="0" u="none" strike="noStrike" dirty="0">
                <a:solidFill>
                  <a:srgbClr val="222222">
                    <a:alpha val="80000"/>
                  </a:srgbClr>
                </a:solidFill>
                <a:latin typeface="Pretendard Light"/>
              </a:rPr>
              <a:t>Customer Premium Prediction: Analyzing and Predicting Insurance Premiums</a:t>
            </a:r>
          </a:p>
        </p:txBody>
      </p:sp>
      <p:sp>
        <p:nvSpPr>
          <p:cNvPr id="9" name="TextBox 9"/>
          <p:cNvSpPr txBox="1"/>
          <p:nvPr/>
        </p:nvSpPr>
        <p:spPr>
          <a:xfrm>
            <a:off x="2336800" y="2070100"/>
            <a:ext cx="13614400" cy="3276600"/>
          </a:xfrm>
          <a:prstGeom prst="rect">
            <a:avLst/>
          </a:prstGeom>
        </p:spPr>
        <p:txBody>
          <a:bodyPr lIns="0" tIns="0" rIns="0" bIns="0" rtlCol="0" anchor="ctr"/>
          <a:lstStyle/>
          <a:p>
            <a:pPr lvl="0" algn="ctr">
              <a:lnSpc>
                <a:spcPct val="99600"/>
              </a:lnSpc>
            </a:pPr>
            <a:r>
              <a:rPr lang="en-US" sz="10000" b="0" i="0" u="none" strike="noStrike" spc="-100">
                <a:solidFill>
                  <a:srgbClr val="222222"/>
                </a:solidFill>
                <a:latin typeface="Pretendard Black"/>
              </a:rPr>
              <a:t>Data Science Team 5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9000"/>
          </a:blip>
          <a:stretch>
            <a:fillRect/>
          </a:stretch>
        </p:blipFill>
        <p:spPr>
          <a:xfrm>
            <a:off x="10160000" y="-1625600"/>
            <a:ext cx="10401300" cy="10820400"/>
          </a:xfrm>
          <a:prstGeom prst="rect">
            <a:avLst/>
          </a:prstGeom>
        </p:spPr>
      </p:pic>
      <p:pic>
        <p:nvPicPr>
          <p:cNvPr id="3" name="Picture 3"/>
          <p:cNvPicPr>
            <a:picLocks noChangeAspect="1"/>
          </p:cNvPicPr>
          <p:nvPr/>
        </p:nvPicPr>
        <p:blipFill>
          <a:blip r:embed="rId3">
            <a:alphaModFix amt="29000"/>
          </a:blip>
          <a:stretch>
            <a:fillRect/>
          </a:stretch>
        </p:blipFill>
        <p:spPr>
          <a:xfrm rot="20400000">
            <a:off x="419100" y="368300"/>
            <a:ext cx="10845800" cy="11353800"/>
          </a:xfrm>
          <a:prstGeom prst="rect">
            <a:avLst/>
          </a:prstGeom>
        </p:spPr>
      </p:pic>
      <p:sp>
        <p:nvSpPr>
          <p:cNvPr id="4" name="TextBox 4"/>
          <p:cNvSpPr txBox="1"/>
          <p:nvPr/>
        </p:nvSpPr>
        <p:spPr>
          <a:xfrm>
            <a:off x="15481300" y="5207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5" name="Picture 5"/>
          <p:cNvPicPr>
            <a:picLocks noChangeAspect="1"/>
          </p:cNvPicPr>
          <p:nvPr/>
        </p:nvPicPr>
        <p:blipFill>
          <a:blip r:embed="rId4"/>
          <a:stretch>
            <a:fillRect/>
          </a:stretch>
        </p:blipFill>
        <p:spPr>
          <a:xfrm>
            <a:off x="787400" y="927100"/>
            <a:ext cx="16725900" cy="12700"/>
          </a:xfrm>
          <a:prstGeom prst="rect">
            <a:avLst/>
          </a:prstGeom>
        </p:spPr>
      </p:pic>
      <p:pic>
        <p:nvPicPr>
          <p:cNvPr id="6" name="Picture 6"/>
          <p:cNvPicPr>
            <a:picLocks noChangeAspect="1"/>
          </p:cNvPicPr>
          <p:nvPr/>
        </p:nvPicPr>
        <p:blipFill>
          <a:blip r:embed="rId5">
            <a:alphaModFix amt="80000"/>
          </a:blip>
          <a:stretch>
            <a:fillRect/>
          </a:stretch>
        </p:blipFill>
        <p:spPr>
          <a:xfrm>
            <a:off x="533400" y="2933700"/>
            <a:ext cx="17170400" cy="6794500"/>
          </a:xfrm>
          <a:prstGeom prst="rect">
            <a:avLst/>
          </a:prstGeom>
        </p:spPr>
      </p:pic>
      <p:grpSp>
        <p:nvGrpSpPr>
          <p:cNvPr id="10" name="Group 10"/>
          <p:cNvGrpSpPr/>
          <p:nvPr/>
        </p:nvGrpSpPr>
        <p:grpSpPr>
          <a:xfrm>
            <a:off x="2147483647" y="2147483647"/>
            <a:ext cx="2147483647" cy="2147483647"/>
            <a:chOff x="0" y="0"/>
            <a:chExt cx="0" cy="0"/>
          </a:xfrm>
        </p:grpSpPr>
      </p:grpSp>
      <p:grpSp>
        <p:nvGrpSpPr>
          <p:cNvPr id="13" name="Group 13"/>
          <p:cNvGrpSpPr/>
          <p:nvPr/>
        </p:nvGrpSpPr>
        <p:grpSpPr>
          <a:xfrm>
            <a:off x="2147483647" y="2147483647"/>
            <a:ext cx="2147483647" cy="2147483647"/>
            <a:chOff x="0" y="0"/>
            <a:chExt cx="0" cy="0"/>
          </a:xfrm>
        </p:grpSpPr>
      </p:grpSp>
      <p:grpSp>
        <p:nvGrpSpPr>
          <p:cNvPr id="16" name="Group 16"/>
          <p:cNvGrpSpPr/>
          <p:nvPr/>
        </p:nvGrpSpPr>
        <p:grpSpPr>
          <a:xfrm>
            <a:off x="2147483647" y="2147483647"/>
            <a:ext cx="2147483647" cy="2147483647"/>
            <a:chOff x="0" y="0"/>
            <a:chExt cx="0" cy="0"/>
          </a:xfrm>
        </p:grpSpPr>
      </p:grpSp>
      <p:pic>
        <p:nvPicPr>
          <p:cNvPr id="17" name="Picture 17"/>
          <p:cNvPicPr>
            <a:picLocks noChangeAspect="1"/>
          </p:cNvPicPr>
          <p:nvPr/>
        </p:nvPicPr>
        <p:blipFill>
          <a:blip r:embed="rId6"/>
          <a:stretch>
            <a:fillRect/>
          </a:stretch>
        </p:blipFill>
        <p:spPr>
          <a:xfrm>
            <a:off x="12268200" y="3543300"/>
            <a:ext cx="482600" cy="482600"/>
          </a:xfrm>
          <a:prstGeom prst="rect">
            <a:avLst/>
          </a:prstGeom>
        </p:spPr>
      </p:pic>
      <p:sp>
        <p:nvSpPr>
          <p:cNvPr id="19" name="TextBox 19"/>
          <p:cNvSpPr txBox="1"/>
          <p:nvPr/>
        </p:nvSpPr>
        <p:spPr>
          <a:xfrm>
            <a:off x="711200" y="1320800"/>
            <a:ext cx="16827500" cy="1066800"/>
          </a:xfrm>
          <a:prstGeom prst="rect">
            <a:avLst/>
          </a:prstGeom>
        </p:spPr>
        <p:txBody>
          <a:bodyPr lIns="0" tIns="0" rIns="0" bIns="0" rtlCol="0" anchor="ctr"/>
          <a:lstStyle/>
          <a:p>
            <a:pPr lvl="0" algn="ctr">
              <a:lnSpc>
                <a:spcPct val="99600"/>
              </a:lnSpc>
            </a:pPr>
            <a:r>
              <a:rPr lang="en-US" sz="6000" b="0" i="0" u="none" strike="noStrike" spc="-100">
                <a:solidFill>
                  <a:srgbClr val="222222"/>
                </a:solidFill>
                <a:latin typeface="Pretendard SemiBold"/>
              </a:rPr>
              <a:t>Health Score Clustering</a:t>
            </a:r>
          </a:p>
        </p:txBody>
      </p:sp>
      <p:sp>
        <p:nvSpPr>
          <p:cNvPr id="20" name="TextBox 20"/>
          <p:cNvSpPr txBox="1"/>
          <p:nvPr/>
        </p:nvSpPr>
        <p:spPr>
          <a:xfrm>
            <a:off x="952500" y="6985000"/>
            <a:ext cx="53213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Cluster 0: High-Risk Group</a:t>
            </a:r>
          </a:p>
        </p:txBody>
      </p:sp>
      <p:sp>
        <p:nvSpPr>
          <p:cNvPr id="21" name="TextBox 21"/>
          <p:cNvSpPr txBox="1"/>
          <p:nvPr/>
        </p:nvSpPr>
        <p:spPr>
          <a:xfrm>
            <a:off x="952500" y="7696200"/>
            <a:ext cx="5308600" cy="1562100"/>
          </a:xfrm>
          <a:prstGeom prst="rect">
            <a:avLst/>
          </a:prstGeom>
        </p:spPr>
        <p:txBody>
          <a:bodyPr lIns="0" tIns="0" rIns="0" bIns="0" rtlCol="0" anchor="t"/>
          <a:lstStyle/>
          <a:p>
            <a:pPr lvl="0" algn="l">
              <a:lnSpc>
                <a:spcPct val="116199"/>
              </a:lnSpc>
            </a:pPr>
            <a:r>
              <a:rPr lang="en-US" sz="2200" b="0" i="0" u="none" strike="noStrike">
                <a:solidFill>
                  <a:srgbClr val="222222">
                    <a:alpha val="80000"/>
                  </a:srgbClr>
                </a:solidFill>
                <a:latin typeface="Pretendard Regular"/>
              </a:rPr>
              <a:t>- Median score around 0.3</a:t>
            </a:r>
          </a:p>
          <a:p>
            <a:pPr lvl="0" algn="l">
              <a:lnSpc>
                <a:spcPct val="116199"/>
              </a:lnSpc>
            </a:pPr>
            <a:r>
              <a:rPr lang="en-US" sz="2200" b="0" i="0" u="none" strike="noStrike">
                <a:solidFill>
                  <a:srgbClr val="222222">
                    <a:alpha val="80000"/>
                  </a:srgbClr>
                </a:solidFill>
                <a:latin typeface="Pretendard Regular"/>
              </a:rPr>
              <a:t>- Lower quartile near 0</a:t>
            </a:r>
          </a:p>
          <a:p>
            <a:pPr lvl="0" algn="l">
              <a:lnSpc>
                <a:spcPct val="116199"/>
              </a:lnSpc>
            </a:pPr>
            <a:r>
              <a:rPr lang="en-US" sz="2200" b="0" i="0" u="none" strike="noStrike">
                <a:solidFill>
                  <a:srgbClr val="222222">
                    <a:alpha val="80000"/>
                  </a:srgbClr>
                </a:solidFill>
                <a:latin typeface="Pretendard Regular"/>
              </a:rPr>
              <a:t>- Likely smokers</a:t>
            </a:r>
          </a:p>
          <a:p>
            <a:pPr lvl="0" algn="l">
              <a:lnSpc>
                <a:spcPct val="116199"/>
              </a:lnSpc>
            </a:pPr>
            <a:r>
              <a:rPr lang="en-US" sz="2200" b="0" i="0" u="none" strike="noStrike">
                <a:solidFill>
                  <a:srgbClr val="222222">
                    <a:alpha val="80000"/>
                  </a:srgbClr>
                </a:solidFill>
                <a:latin typeface="Pretendard Regular"/>
              </a:rPr>
              <a:t>- Under-exercisers</a:t>
            </a:r>
          </a:p>
        </p:txBody>
      </p:sp>
      <p:sp>
        <p:nvSpPr>
          <p:cNvPr id="22" name="TextBox 22"/>
          <p:cNvSpPr txBox="1"/>
          <p:nvPr/>
        </p:nvSpPr>
        <p:spPr>
          <a:xfrm>
            <a:off x="6477000" y="7010400"/>
            <a:ext cx="53213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Cluster 1: Mixed Health Group</a:t>
            </a:r>
          </a:p>
        </p:txBody>
      </p:sp>
      <p:sp>
        <p:nvSpPr>
          <p:cNvPr id="23" name="TextBox 23"/>
          <p:cNvSpPr txBox="1"/>
          <p:nvPr/>
        </p:nvSpPr>
        <p:spPr>
          <a:xfrm>
            <a:off x="6477000" y="7708900"/>
            <a:ext cx="5308600" cy="1562100"/>
          </a:xfrm>
          <a:prstGeom prst="rect">
            <a:avLst/>
          </a:prstGeom>
        </p:spPr>
        <p:txBody>
          <a:bodyPr lIns="0" tIns="0" rIns="0" bIns="0" rtlCol="0" anchor="t"/>
          <a:lstStyle/>
          <a:p>
            <a:pPr lvl="0" algn="l">
              <a:lnSpc>
                <a:spcPct val="116199"/>
              </a:lnSpc>
            </a:pPr>
            <a:r>
              <a:rPr lang="en-US" sz="2200" b="0" i="0" u="none" strike="noStrike">
                <a:solidFill>
                  <a:srgbClr val="222222">
                    <a:alpha val="80000"/>
                  </a:srgbClr>
                </a:solidFill>
                <a:latin typeface="Pretendard Regular"/>
              </a:rPr>
              <a:t>- Many outliers present</a:t>
            </a:r>
          </a:p>
          <a:p>
            <a:pPr lvl="0" algn="l">
              <a:lnSpc>
                <a:spcPct val="116199"/>
              </a:lnSpc>
            </a:pPr>
            <a:r>
              <a:rPr lang="en-US" sz="2200" b="0" i="0" u="none" strike="noStrike">
                <a:solidFill>
                  <a:srgbClr val="222222">
                    <a:alpha val="80000"/>
                  </a:srgbClr>
                </a:solidFill>
                <a:latin typeface="Pretendard Regular"/>
              </a:rPr>
              <a:t>- Non-smokers included</a:t>
            </a:r>
          </a:p>
          <a:p>
            <a:pPr lvl="0" algn="l">
              <a:lnSpc>
                <a:spcPct val="116199"/>
              </a:lnSpc>
            </a:pPr>
            <a:r>
              <a:rPr lang="en-US" sz="2200" b="0" i="0" u="none" strike="noStrike">
                <a:solidFill>
                  <a:srgbClr val="222222">
                    <a:alpha val="80000"/>
                  </a:srgbClr>
                </a:solidFill>
                <a:latin typeface="Pretendard Regular"/>
              </a:rPr>
              <a:t>- Varied exercise patterns</a:t>
            </a:r>
          </a:p>
          <a:p>
            <a:pPr lvl="0" algn="l">
              <a:lnSpc>
                <a:spcPct val="116199"/>
              </a:lnSpc>
            </a:pPr>
            <a:r>
              <a:rPr lang="en-US" sz="2200" b="0" i="0" u="none" strike="noStrike">
                <a:solidFill>
                  <a:srgbClr val="222222">
                    <a:alpha val="80000"/>
                  </a:srgbClr>
                </a:solidFill>
                <a:latin typeface="Pretendard Regular"/>
              </a:rPr>
              <a:t>- Diverse health scores</a:t>
            </a:r>
          </a:p>
        </p:txBody>
      </p:sp>
      <p:sp>
        <p:nvSpPr>
          <p:cNvPr id="24" name="TextBox 24"/>
          <p:cNvSpPr txBox="1"/>
          <p:nvPr/>
        </p:nvSpPr>
        <p:spPr>
          <a:xfrm>
            <a:off x="12039600" y="7010400"/>
            <a:ext cx="53213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Cluster 2: Healthy Group</a:t>
            </a:r>
          </a:p>
        </p:txBody>
      </p:sp>
      <p:sp>
        <p:nvSpPr>
          <p:cNvPr id="25" name="TextBox 25"/>
          <p:cNvSpPr txBox="1"/>
          <p:nvPr/>
        </p:nvSpPr>
        <p:spPr>
          <a:xfrm>
            <a:off x="12039600" y="7721600"/>
            <a:ext cx="5308600" cy="1562100"/>
          </a:xfrm>
          <a:prstGeom prst="rect">
            <a:avLst/>
          </a:prstGeom>
        </p:spPr>
        <p:txBody>
          <a:bodyPr lIns="0" tIns="0" rIns="0" bIns="0" rtlCol="0" anchor="t"/>
          <a:lstStyle/>
          <a:p>
            <a:pPr lvl="0" algn="l">
              <a:lnSpc>
                <a:spcPct val="116199"/>
              </a:lnSpc>
            </a:pPr>
            <a:r>
              <a:rPr lang="en-US" sz="2200" b="0" i="0" u="none" strike="noStrike">
                <a:solidFill>
                  <a:srgbClr val="222222">
                    <a:alpha val="80000"/>
                  </a:srgbClr>
                </a:solidFill>
                <a:latin typeface="Pretendard Regular"/>
              </a:rPr>
              <a:t>- Highest median score</a:t>
            </a:r>
          </a:p>
          <a:p>
            <a:pPr lvl="0" algn="l">
              <a:lnSpc>
                <a:spcPct val="116199"/>
              </a:lnSpc>
            </a:pPr>
            <a:r>
              <a:rPr lang="en-US" sz="2200" b="0" i="0" u="none" strike="noStrike">
                <a:solidFill>
                  <a:srgbClr val="222222">
                    <a:alpha val="80000"/>
                  </a:srgbClr>
                </a:solidFill>
                <a:latin typeface="Pretendard Regular"/>
              </a:rPr>
              <a:t>- Balanced health scores</a:t>
            </a:r>
          </a:p>
          <a:p>
            <a:pPr lvl="0" algn="l">
              <a:lnSpc>
                <a:spcPct val="116199"/>
              </a:lnSpc>
            </a:pPr>
            <a:r>
              <a:rPr lang="en-US" sz="2200" b="0" i="0" u="none" strike="noStrike">
                <a:solidFill>
                  <a:srgbClr val="222222">
                    <a:alpha val="80000"/>
                  </a:srgbClr>
                </a:solidFill>
                <a:latin typeface="Pretendard Regular"/>
              </a:rPr>
              <a:t>- Frequent exercisers</a:t>
            </a:r>
          </a:p>
          <a:p>
            <a:pPr lvl="0" algn="l">
              <a:lnSpc>
                <a:spcPct val="116199"/>
              </a:lnSpc>
            </a:pPr>
            <a:r>
              <a:rPr lang="en-US" sz="2200" b="0" i="0" u="none" strike="noStrike">
                <a:solidFill>
                  <a:srgbClr val="222222">
                    <a:alpha val="80000"/>
                  </a:srgbClr>
                </a:solidFill>
                <a:latin typeface="Pretendard Regular"/>
              </a:rPr>
              <a:t>- Low percentage smokers</a:t>
            </a:r>
          </a:p>
        </p:txBody>
      </p:sp>
      <p:pic>
        <p:nvPicPr>
          <p:cNvPr id="26" name="그림 25" descr="텍스트, 스크린샷, 폰트이(가) 표시된 사진&#10;&#10;AI 생성 콘텐츠는 정확하지 않을 수 있습니다.">
            <a:extLst>
              <a:ext uri="{FF2B5EF4-FFF2-40B4-BE49-F238E27FC236}">
                <a16:creationId xmlns:a16="http://schemas.microsoft.com/office/drawing/2014/main" id="{F5A7EAB0-6FAF-5D9B-D558-ECFE865CFD24}"/>
              </a:ext>
            </a:extLst>
          </p:cNvPr>
          <p:cNvPicPr>
            <a:picLocks noChangeAspect="1"/>
          </p:cNvPicPr>
          <p:nvPr/>
        </p:nvPicPr>
        <p:blipFill>
          <a:blip r:embed="rId7"/>
          <a:stretch>
            <a:fillRect/>
          </a:stretch>
        </p:blipFill>
        <p:spPr>
          <a:xfrm>
            <a:off x="4233333" y="3319370"/>
            <a:ext cx="8534400" cy="33925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9000"/>
          </a:blip>
          <a:stretch>
            <a:fillRect/>
          </a:stretch>
        </p:blipFill>
        <p:spPr>
          <a:xfrm>
            <a:off x="10160000" y="-1625600"/>
            <a:ext cx="10401300" cy="10820400"/>
          </a:xfrm>
          <a:prstGeom prst="rect">
            <a:avLst/>
          </a:prstGeom>
        </p:spPr>
      </p:pic>
      <p:pic>
        <p:nvPicPr>
          <p:cNvPr id="3" name="Picture 3"/>
          <p:cNvPicPr>
            <a:picLocks noChangeAspect="1"/>
          </p:cNvPicPr>
          <p:nvPr/>
        </p:nvPicPr>
        <p:blipFill>
          <a:blip r:embed="rId3">
            <a:alphaModFix amt="29000"/>
          </a:blip>
          <a:stretch>
            <a:fillRect/>
          </a:stretch>
        </p:blipFill>
        <p:spPr>
          <a:xfrm rot="20400000">
            <a:off x="419100" y="368300"/>
            <a:ext cx="10845800" cy="11353800"/>
          </a:xfrm>
          <a:prstGeom prst="rect">
            <a:avLst/>
          </a:prstGeom>
        </p:spPr>
      </p:pic>
      <p:sp>
        <p:nvSpPr>
          <p:cNvPr id="4" name="TextBox 4"/>
          <p:cNvSpPr txBox="1"/>
          <p:nvPr/>
        </p:nvSpPr>
        <p:spPr>
          <a:xfrm>
            <a:off x="15481300" y="5207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5" name="Picture 5"/>
          <p:cNvPicPr>
            <a:picLocks noChangeAspect="1"/>
          </p:cNvPicPr>
          <p:nvPr/>
        </p:nvPicPr>
        <p:blipFill>
          <a:blip r:embed="rId4"/>
          <a:stretch>
            <a:fillRect/>
          </a:stretch>
        </p:blipFill>
        <p:spPr>
          <a:xfrm>
            <a:off x="787400" y="927100"/>
            <a:ext cx="16725900" cy="12700"/>
          </a:xfrm>
          <a:prstGeom prst="rect">
            <a:avLst/>
          </a:prstGeom>
        </p:spPr>
      </p:pic>
      <p:pic>
        <p:nvPicPr>
          <p:cNvPr id="6" name="Picture 6"/>
          <p:cNvPicPr>
            <a:picLocks noChangeAspect="1"/>
          </p:cNvPicPr>
          <p:nvPr/>
        </p:nvPicPr>
        <p:blipFill>
          <a:blip r:embed="rId5">
            <a:alphaModFix amt="80000"/>
          </a:blip>
          <a:stretch>
            <a:fillRect/>
          </a:stretch>
        </p:blipFill>
        <p:spPr>
          <a:xfrm>
            <a:off x="533400" y="2933700"/>
            <a:ext cx="17170400" cy="6794500"/>
          </a:xfrm>
          <a:prstGeom prst="rect">
            <a:avLst/>
          </a:prstGeom>
        </p:spPr>
      </p:pic>
      <p:sp>
        <p:nvSpPr>
          <p:cNvPr id="7" name="TextBox 7"/>
          <p:cNvSpPr txBox="1"/>
          <p:nvPr/>
        </p:nvSpPr>
        <p:spPr>
          <a:xfrm>
            <a:off x="711200" y="1320800"/>
            <a:ext cx="16827500" cy="1066800"/>
          </a:xfrm>
          <a:prstGeom prst="rect">
            <a:avLst/>
          </a:prstGeom>
        </p:spPr>
        <p:txBody>
          <a:bodyPr lIns="0" tIns="0" rIns="0" bIns="0" rtlCol="0" anchor="ctr"/>
          <a:lstStyle/>
          <a:p>
            <a:pPr lvl="0" algn="ctr">
              <a:lnSpc>
                <a:spcPct val="99600"/>
              </a:lnSpc>
            </a:pPr>
            <a:r>
              <a:rPr lang="en-US" sz="6000" b="0" i="0" u="none" strike="noStrike" spc="-100">
                <a:solidFill>
                  <a:srgbClr val="222222"/>
                </a:solidFill>
                <a:latin typeface="Pretendard SemiBold"/>
              </a:rPr>
              <a:t>Other Score Clustering</a:t>
            </a:r>
          </a:p>
        </p:txBody>
      </p:sp>
      <p:grpSp>
        <p:nvGrpSpPr>
          <p:cNvPr id="9" name="Group 9"/>
          <p:cNvGrpSpPr/>
          <p:nvPr/>
        </p:nvGrpSpPr>
        <p:grpSpPr>
          <a:xfrm>
            <a:off x="2147483647" y="2147483647"/>
            <a:ext cx="2147483647" cy="2147483647"/>
            <a:chOff x="0" y="0"/>
            <a:chExt cx="0" cy="0"/>
          </a:xfrm>
        </p:grpSpPr>
      </p:grpSp>
      <p:sp>
        <p:nvSpPr>
          <p:cNvPr id="12" name="TextBox 12"/>
          <p:cNvSpPr txBox="1"/>
          <p:nvPr/>
        </p:nvSpPr>
        <p:spPr>
          <a:xfrm>
            <a:off x="1041400" y="6985000"/>
            <a:ext cx="39624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Clustering Basis</a:t>
            </a:r>
          </a:p>
        </p:txBody>
      </p:sp>
      <p:sp>
        <p:nvSpPr>
          <p:cNvPr id="13" name="TextBox 13"/>
          <p:cNvSpPr txBox="1"/>
          <p:nvPr/>
        </p:nvSpPr>
        <p:spPr>
          <a:xfrm>
            <a:off x="1041400" y="7696200"/>
            <a:ext cx="3962400" cy="1562100"/>
          </a:xfrm>
          <a:prstGeom prst="rect">
            <a:avLst/>
          </a:prstGeom>
        </p:spPr>
        <p:txBody>
          <a:bodyPr lIns="0" tIns="0" rIns="0" bIns="0" rtlCol="0" anchor="t"/>
          <a:lstStyle/>
          <a:p>
            <a:pPr lvl="0" algn="l">
              <a:lnSpc>
                <a:spcPct val="116199"/>
              </a:lnSpc>
            </a:pPr>
            <a:r>
              <a:rPr lang="en-US" sz="2200" b="0" i="0" u="none" strike="noStrike">
                <a:solidFill>
                  <a:srgbClr val="222222">
                    <a:alpha val="80000"/>
                  </a:srgbClr>
                </a:solidFill>
                <a:latin typeface="Pretendard Regular"/>
              </a:rPr>
              <a:t>- Insurance period</a:t>
            </a:r>
          </a:p>
          <a:p>
            <a:pPr lvl="0" algn="l">
              <a:lnSpc>
                <a:spcPct val="116199"/>
              </a:lnSpc>
            </a:pPr>
            <a:r>
              <a:rPr lang="en-US" sz="2200" b="0" i="0" u="none" strike="noStrike">
                <a:solidFill>
                  <a:srgbClr val="222222">
                    <a:alpha val="80000"/>
                  </a:srgbClr>
                </a:solidFill>
                <a:latin typeface="Pretendard Regular"/>
              </a:rPr>
              <a:t>- Credit score</a:t>
            </a:r>
          </a:p>
          <a:p>
            <a:pPr lvl="0" algn="l">
              <a:lnSpc>
                <a:spcPct val="116199"/>
              </a:lnSpc>
            </a:pPr>
            <a:r>
              <a:rPr lang="en-US" sz="2200" b="0" i="0" u="none" strike="noStrike">
                <a:solidFill>
                  <a:srgbClr val="222222">
                    <a:alpha val="80000"/>
                  </a:srgbClr>
                </a:solidFill>
                <a:latin typeface="Pretendard Regular"/>
              </a:rPr>
              <a:t>- Grouped customer data</a:t>
            </a:r>
          </a:p>
          <a:p>
            <a:pPr lvl="0" algn="l">
              <a:lnSpc>
                <a:spcPct val="116199"/>
              </a:lnSpc>
            </a:pPr>
            <a:r>
              <a:rPr lang="en-US" sz="2200" b="0" i="0" u="none" strike="noStrike">
                <a:solidFill>
                  <a:srgbClr val="222222">
                    <a:alpha val="80000"/>
                  </a:srgbClr>
                </a:solidFill>
                <a:latin typeface="Pretendard Regular"/>
              </a:rPr>
              <a:t>based on these factors</a:t>
            </a:r>
          </a:p>
        </p:txBody>
      </p:sp>
      <p:grpSp>
        <p:nvGrpSpPr>
          <p:cNvPr id="15" name="Group 15"/>
          <p:cNvGrpSpPr/>
          <p:nvPr/>
        </p:nvGrpSpPr>
        <p:grpSpPr>
          <a:xfrm>
            <a:off x="2147483647" y="2147483647"/>
            <a:ext cx="2147483647" cy="2147483647"/>
            <a:chOff x="0" y="0"/>
            <a:chExt cx="0" cy="0"/>
          </a:xfrm>
        </p:grpSpPr>
      </p:grpSp>
      <p:pic>
        <p:nvPicPr>
          <p:cNvPr id="16" name="Picture 16"/>
          <p:cNvPicPr>
            <a:picLocks noChangeAspect="1"/>
          </p:cNvPicPr>
          <p:nvPr/>
        </p:nvPicPr>
        <p:blipFill>
          <a:blip r:embed="rId6"/>
          <a:stretch>
            <a:fillRect/>
          </a:stretch>
        </p:blipFill>
        <p:spPr>
          <a:xfrm>
            <a:off x="5334000" y="3556000"/>
            <a:ext cx="482600" cy="482600"/>
          </a:xfrm>
          <a:prstGeom prst="rect">
            <a:avLst/>
          </a:prstGeom>
        </p:spPr>
      </p:pic>
      <p:sp>
        <p:nvSpPr>
          <p:cNvPr id="18" name="TextBox 18"/>
          <p:cNvSpPr txBox="1"/>
          <p:nvPr/>
        </p:nvSpPr>
        <p:spPr>
          <a:xfrm>
            <a:off x="5143500" y="6985000"/>
            <a:ext cx="39624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Number of Clusters</a:t>
            </a:r>
          </a:p>
        </p:txBody>
      </p:sp>
      <p:sp>
        <p:nvSpPr>
          <p:cNvPr id="19" name="TextBox 19"/>
          <p:cNvSpPr txBox="1"/>
          <p:nvPr/>
        </p:nvSpPr>
        <p:spPr>
          <a:xfrm>
            <a:off x="5143500" y="7696200"/>
            <a:ext cx="3962400" cy="1562100"/>
          </a:xfrm>
          <a:prstGeom prst="rect">
            <a:avLst/>
          </a:prstGeom>
        </p:spPr>
        <p:txBody>
          <a:bodyPr lIns="0" tIns="0" rIns="0" bIns="0" rtlCol="0" anchor="t"/>
          <a:lstStyle/>
          <a:p>
            <a:pPr lvl="0" algn="l">
              <a:lnSpc>
                <a:spcPct val="116199"/>
              </a:lnSpc>
            </a:pPr>
            <a:r>
              <a:rPr lang="en-US" sz="2200" b="0" i="0" u="none" strike="noStrike">
                <a:solidFill>
                  <a:srgbClr val="222222">
                    <a:alpha val="80000"/>
                  </a:srgbClr>
                </a:solidFill>
                <a:latin typeface="Pretendard Regular"/>
              </a:rPr>
              <a:t>- Three clusters created</a:t>
            </a:r>
          </a:p>
          <a:p>
            <a:pPr lvl="0" algn="l">
              <a:lnSpc>
                <a:spcPct val="116199"/>
              </a:lnSpc>
            </a:pPr>
            <a:r>
              <a:rPr lang="en-US" sz="2200" b="0" i="0" u="none" strike="noStrike">
                <a:solidFill>
                  <a:srgbClr val="222222">
                    <a:alpha val="80000"/>
                  </a:srgbClr>
                </a:solidFill>
                <a:latin typeface="Pretendard Regular"/>
              </a:rPr>
              <a:t>- K-Means algorithm used</a:t>
            </a:r>
          </a:p>
          <a:p>
            <a:pPr lvl="0" algn="l">
              <a:lnSpc>
                <a:spcPct val="116199"/>
              </a:lnSpc>
            </a:pPr>
            <a:r>
              <a:rPr lang="en-US" sz="2200" b="0" i="0" u="none" strike="noStrike">
                <a:solidFill>
                  <a:srgbClr val="222222">
                    <a:alpha val="80000"/>
                  </a:srgbClr>
                </a:solidFill>
                <a:latin typeface="Pretendard Regular"/>
              </a:rPr>
              <a:t>- Optimal grouping of</a:t>
            </a:r>
          </a:p>
          <a:p>
            <a:pPr lvl="0" algn="l">
              <a:lnSpc>
                <a:spcPct val="116199"/>
              </a:lnSpc>
            </a:pPr>
            <a:r>
              <a:rPr lang="en-US" sz="2200" b="0" i="0" u="none" strike="noStrike">
                <a:solidFill>
                  <a:srgbClr val="222222">
                    <a:alpha val="80000"/>
                  </a:srgbClr>
                </a:solidFill>
                <a:latin typeface="Pretendard Regular"/>
              </a:rPr>
              <a:t>customer data</a:t>
            </a:r>
          </a:p>
        </p:txBody>
      </p:sp>
      <p:grpSp>
        <p:nvGrpSpPr>
          <p:cNvPr id="21" name="Group 21"/>
          <p:cNvGrpSpPr/>
          <p:nvPr/>
        </p:nvGrpSpPr>
        <p:grpSpPr>
          <a:xfrm>
            <a:off x="2147483647" y="2147483647"/>
            <a:ext cx="2147483647" cy="2147483647"/>
            <a:chOff x="0" y="0"/>
            <a:chExt cx="0" cy="0"/>
          </a:xfrm>
        </p:grpSpPr>
      </p:grpSp>
      <p:pic>
        <p:nvPicPr>
          <p:cNvPr id="22" name="Picture 22"/>
          <p:cNvPicPr>
            <a:picLocks noChangeAspect="1"/>
          </p:cNvPicPr>
          <p:nvPr/>
        </p:nvPicPr>
        <p:blipFill>
          <a:blip r:embed="rId6"/>
          <a:stretch>
            <a:fillRect/>
          </a:stretch>
        </p:blipFill>
        <p:spPr>
          <a:xfrm>
            <a:off x="9436100" y="3556000"/>
            <a:ext cx="482600" cy="482600"/>
          </a:xfrm>
          <a:prstGeom prst="rect">
            <a:avLst/>
          </a:prstGeom>
        </p:spPr>
      </p:pic>
      <p:sp>
        <p:nvSpPr>
          <p:cNvPr id="24" name="TextBox 24"/>
          <p:cNvSpPr txBox="1"/>
          <p:nvPr/>
        </p:nvSpPr>
        <p:spPr>
          <a:xfrm>
            <a:off x="9245600" y="6997700"/>
            <a:ext cx="39624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Visualization Method</a:t>
            </a:r>
          </a:p>
        </p:txBody>
      </p:sp>
      <p:sp>
        <p:nvSpPr>
          <p:cNvPr id="25" name="TextBox 25"/>
          <p:cNvSpPr txBox="1"/>
          <p:nvPr/>
        </p:nvSpPr>
        <p:spPr>
          <a:xfrm>
            <a:off x="9245600" y="7708900"/>
            <a:ext cx="3962400" cy="1562100"/>
          </a:xfrm>
          <a:prstGeom prst="rect">
            <a:avLst/>
          </a:prstGeom>
        </p:spPr>
        <p:txBody>
          <a:bodyPr lIns="0" tIns="0" rIns="0" bIns="0" rtlCol="0" anchor="t"/>
          <a:lstStyle/>
          <a:p>
            <a:pPr lvl="0" algn="l">
              <a:lnSpc>
                <a:spcPct val="116199"/>
              </a:lnSpc>
            </a:pPr>
            <a:r>
              <a:rPr lang="en-US" sz="2200" b="0" i="0" u="none" strike="noStrike">
                <a:solidFill>
                  <a:srgbClr val="222222">
                    <a:alpha val="80000"/>
                  </a:srgbClr>
                </a:solidFill>
                <a:latin typeface="Pretendard Regular"/>
              </a:rPr>
              <a:t>- Boxplot used</a:t>
            </a:r>
          </a:p>
          <a:p>
            <a:pPr lvl="0" algn="l">
              <a:lnSpc>
                <a:spcPct val="116199"/>
              </a:lnSpc>
            </a:pPr>
            <a:r>
              <a:rPr lang="en-US" sz="2200" b="0" i="0" u="none" strike="noStrike">
                <a:solidFill>
                  <a:srgbClr val="222222">
                    <a:alpha val="80000"/>
                  </a:srgbClr>
                </a:solidFill>
                <a:latin typeface="Pretendard Regular"/>
              </a:rPr>
              <a:t>- Visualizes distribution</a:t>
            </a:r>
          </a:p>
          <a:p>
            <a:pPr lvl="0" algn="l">
              <a:lnSpc>
                <a:spcPct val="116199"/>
              </a:lnSpc>
            </a:pPr>
            <a:r>
              <a:rPr lang="en-US" sz="2200" b="0" i="0" u="none" strike="noStrike">
                <a:solidFill>
                  <a:srgbClr val="222222">
                    <a:alpha val="80000"/>
                  </a:srgbClr>
                </a:solidFill>
                <a:latin typeface="Pretendard Regular"/>
              </a:rPr>
              <a:t>of credit scores</a:t>
            </a:r>
          </a:p>
          <a:p>
            <a:pPr lvl="0" algn="l">
              <a:lnSpc>
                <a:spcPct val="116199"/>
              </a:lnSpc>
            </a:pPr>
            <a:r>
              <a:rPr lang="en-US" sz="2200" b="0" i="0" u="none" strike="noStrike">
                <a:solidFill>
                  <a:srgbClr val="222222">
                    <a:alpha val="80000"/>
                  </a:srgbClr>
                </a:solidFill>
                <a:latin typeface="Pretendard Regular"/>
              </a:rPr>
              <a:t>- Shows cluster differences</a:t>
            </a:r>
          </a:p>
        </p:txBody>
      </p:sp>
      <p:grpSp>
        <p:nvGrpSpPr>
          <p:cNvPr id="27" name="Group 27"/>
          <p:cNvGrpSpPr/>
          <p:nvPr/>
        </p:nvGrpSpPr>
        <p:grpSpPr>
          <a:xfrm>
            <a:off x="2147483647" y="2147483647"/>
            <a:ext cx="2147483647" cy="2147483647"/>
            <a:chOff x="0" y="0"/>
            <a:chExt cx="0" cy="0"/>
          </a:xfrm>
        </p:grpSpPr>
      </p:grpSp>
      <p:sp>
        <p:nvSpPr>
          <p:cNvPr id="30" name="TextBox 30"/>
          <p:cNvSpPr txBox="1"/>
          <p:nvPr/>
        </p:nvSpPr>
        <p:spPr>
          <a:xfrm>
            <a:off x="13347700" y="6997700"/>
            <a:ext cx="39624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Cluster Characteristics</a:t>
            </a:r>
          </a:p>
        </p:txBody>
      </p:sp>
      <p:sp>
        <p:nvSpPr>
          <p:cNvPr id="31" name="TextBox 31"/>
          <p:cNvSpPr txBox="1"/>
          <p:nvPr/>
        </p:nvSpPr>
        <p:spPr>
          <a:xfrm>
            <a:off x="13347700" y="7708900"/>
            <a:ext cx="3962400" cy="1562100"/>
          </a:xfrm>
          <a:prstGeom prst="rect">
            <a:avLst/>
          </a:prstGeom>
        </p:spPr>
        <p:txBody>
          <a:bodyPr lIns="0" tIns="0" rIns="0" bIns="0" rtlCol="0" anchor="t"/>
          <a:lstStyle/>
          <a:p>
            <a:pPr lvl="0" algn="l">
              <a:lnSpc>
                <a:spcPct val="116199"/>
              </a:lnSpc>
            </a:pPr>
            <a:r>
              <a:rPr lang="en-US" sz="2200" b="0" i="0" u="none" strike="noStrike">
                <a:solidFill>
                  <a:srgbClr val="222222">
                    <a:alpha val="80000"/>
                  </a:srgbClr>
                </a:solidFill>
                <a:latin typeface="Pretendard Regular"/>
              </a:rPr>
              <a:t>- Cluster 0: Good credit</a:t>
            </a:r>
          </a:p>
          <a:p>
            <a:pPr lvl="0" algn="l">
              <a:lnSpc>
                <a:spcPct val="116199"/>
              </a:lnSpc>
            </a:pPr>
            <a:r>
              <a:rPr lang="en-US" sz="2200" b="0" i="0" u="none" strike="noStrike">
                <a:solidFill>
                  <a:srgbClr val="222222">
                    <a:alpha val="80000"/>
                  </a:srgbClr>
                </a:solidFill>
                <a:latin typeface="Pretendard Regular"/>
              </a:rPr>
              <a:t>- Cluster 1: Moderate risk</a:t>
            </a:r>
          </a:p>
          <a:p>
            <a:pPr lvl="0" algn="l">
              <a:lnSpc>
                <a:spcPct val="116199"/>
              </a:lnSpc>
            </a:pPr>
            <a:r>
              <a:rPr lang="en-US" sz="2200" b="0" i="0" u="none" strike="noStrike">
                <a:solidFill>
                  <a:srgbClr val="222222">
                    <a:alpha val="80000"/>
                  </a:srgbClr>
                </a:solidFill>
                <a:latin typeface="Pretendard Regular"/>
              </a:rPr>
              <a:t>- Cluster 2: High risk</a:t>
            </a:r>
          </a:p>
          <a:p>
            <a:pPr lvl="0" algn="l">
              <a:lnSpc>
                <a:spcPct val="116199"/>
              </a:lnSpc>
            </a:pPr>
            <a:r>
              <a:rPr lang="en-US" sz="2200" b="0" i="0" u="none" strike="noStrike">
                <a:solidFill>
                  <a:srgbClr val="222222">
                    <a:alpha val="80000"/>
                  </a:srgbClr>
                </a:solidFill>
                <a:latin typeface="Pretendard Regular"/>
              </a:rPr>
              <a:t>- Pricing implications</a:t>
            </a:r>
          </a:p>
        </p:txBody>
      </p:sp>
      <p:pic>
        <p:nvPicPr>
          <p:cNvPr id="32" name="그림 31" descr="텍스트, 스크린샷, 폰트이(가) 표시된 사진&#10;&#10;AI 생성 콘텐츠는 정확하지 않을 수 있습니다.">
            <a:extLst>
              <a:ext uri="{FF2B5EF4-FFF2-40B4-BE49-F238E27FC236}">
                <a16:creationId xmlns:a16="http://schemas.microsoft.com/office/drawing/2014/main" id="{5C3BE781-0039-7638-784F-E7E6B34EB879}"/>
              </a:ext>
            </a:extLst>
          </p:cNvPr>
          <p:cNvPicPr>
            <a:picLocks noChangeAspect="1"/>
          </p:cNvPicPr>
          <p:nvPr/>
        </p:nvPicPr>
        <p:blipFill>
          <a:blip r:embed="rId7"/>
          <a:stretch>
            <a:fillRect/>
          </a:stretch>
        </p:blipFill>
        <p:spPr>
          <a:xfrm>
            <a:off x="4723271" y="3320838"/>
            <a:ext cx="7335235" cy="32238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9000"/>
          </a:blip>
          <a:stretch>
            <a:fillRect/>
          </a:stretch>
        </p:blipFill>
        <p:spPr>
          <a:xfrm>
            <a:off x="10160000" y="-1625600"/>
            <a:ext cx="10401300" cy="10820400"/>
          </a:xfrm>
          <a:prstGeom prst="rect">
            <a:avLst/>
          </a:prstGeom>
        </p:spPr>
      </p:pic>
      <p:pic>
        <p:nvPicPr>
          <p:cNvPr id="3" name="Picture 3"/>
          <p:cNvPicPr>
            <a:picLocks noChangeAspect="1"/>
          </p:cNvPicPr>
          <p:nvPr/>
        </p:nvPicPr>
        <p:blipFill>
          <a:blip r:embed="rId3">
            <a:alphaModFix amt="29000"/>
          </a:blip>
          <a:stretch>
            <a:fillRect/>
          </a:stretch>
        </p:blipFill>
        <p:spPr>
          <a:xfrm rot="20400000">
            <a:off x="419100" y="368300"/>
            <a:ext cx="10845800" cy="11353800"/>
          </a:xfrm>
          <a:prstGeom prst="rect">
            <a:avLst/>
          </a:prstGeom>
        </p:spPr>
      </p:pic>
      <p:sp>
        <p:nvSpPr>
          <p:cNvPr id="4" name="TextBox 4"/>
          <p:cNvSpPr txBox="1"/>
          <p:nvPr/>
        </p:nvSpPr>
        <p:spPr>
          <a:xfrm>
            <a:off x="15481300" y="5207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5" name="Picture 5"/>
          <p:cNvPicPr>
            <a:picLocks noChangeAspect="1"/>
          </p:cNvPicPr>
          <p:nvPr/>
        </p:nvPicPr>
        <p:blipFill>
          <a:blip r:embed="rId4"/>
          <a:stretch>
            <a:fillRect/>
          </a:stretch>
        </p:blipFill>
        <p:spPr>
          <a:xfrm>
            <a:off x="787400" y="927100"/>
            <a:ext cx="16725900" cy="12700"/>
          </a:xfrm>
          <a:prstGeom prst="rect">
            <a:avLst/>
          </a:prstGeom>
        </p:spPr>
      </p:pic>
      <p:pic>
        <p:nvPicPr>
          <p:cNvPr id="6" name="Picture 6"/>
          <p:cNvPicPr>
            <a:picLocks noChangeAspect="1"/>
          </p:cNvPicPr>
          <p:nvPr/>
        </p:nvPicPr>
        <p:blipFill>
          <a:blip r:embed="rId5">
            <a:alphaModFix amt="80000"/>
          </a:blip>
          <a:stretch>
            <a:fillRect/>
          </a:stretch>
        </p:blipFill>
        <p:spPr>
          <a:xfrm>
            <a:off x="533400" y="2933700"/>
            <a:ext cx="17170400" cy="6794500"/>
          </a:xfrm>
          <a:prstGeom prst="rect">
            <a:avLst/>
          </a:prstGeom>
        </p:spPr>
      </p:pic>
      <p:sp>
        <p:nvSpPr>
          <p:cNvPr id="9" name="TextBox 9"/>
          <p:cNvSpPr txBox="1"/>
          <p:nvPr/>
        </p:nvSpPr>
        <p:spPr>
          <a:xfrm>
            <a:off x="677333" y="6752167"/>
            <a:ext cx="3848100" cy="419100"/>
          </a:xfrm>
          <a:prstGeom prst="rect">
            <a:avLst/>
          </a:prstGeom>
        </p:spPr>
        <p:txBody>
          <a:bodyPr lIns="0" tIns="0" rIns="0" bIns="0" rtlCol="0" anchor="b"/>
          <a:lstStyle/>
          <a:p>
            <a:pPr lvl="0" algn="l">
              <a:lnSpc>
                <a:spcPct val="107899"/>
              </a:lnSpc>
            </a:pPr>
            <a:r>
              <a:rPr lang="en-US" sz="2400" b="0" i="0" u="none" strike="noStrike" dirty="0">
                <a:solidFill>
                  <a:srgbClr val="222222">
                    <a:alpha val="80000"/>
                  </a:srgbClr>
                </a:solidFill>
                <a:latin typeface="Pretendard SemiBold"/>
              </a:rPr>
              <a:t>Cluster 0 Overview</a:t>
            </a:r>
          </a:p>
        </p:txBody>
      </p:sp>
      <p:sp>
        <p:nvSpPr>
          <p:cNvPr id="10" name="TextBox 10"/>
          <p:cNvSpPr txBox="1"/>
          <p:nvPr/>
        </p:nvSpPr>
        <p:spPr>
          <a:xfrm>
            <a:off x="646863" y="7318892"/>
            <a:ext cx="3835400" cy="1701800"/>
          </a:xfrm>
          <a:prstGeom prst="rect">
            <a:avLst/>
          </a:prstGeom>
        </p:spPr>
        <p:txBody>
          <a:bodyPr lIns="0" tIns="0" rIns="0" bIns="0" rtlCol="0" anchor="t"/>
          <a:lstStyle/>
          <a:p>
            <a:pPr lvl="0" algn="l">
              <a:lnSpc>
                <a:spcPct val="132800"/>
              </a:lnSpc>
            </a:pPr>
            <a:r>
              <a:rPr lang="en-US" sz="2200" b="0" i="0" u="none" strike="noStrike" dirty="0">
                <a:solidFill>
                  <a:srgbClr val="222222">
                    <a:alpha val="80000"/>
                  </a:srgbClr>
                </a:solidFill>
                <a:latin typeface="Pretendard Regular"/>
              </a:rPr>
              <a:t>- Highest average score</a:t>
            </a:r>
          </a:p>
          <a:p>
            <a:pPr lvl="0" algn="l">
              <a:lnSpc>
                <a:spcPct val="132800"/>
              </a:lnSpc>
            </a:pPr>
            <a:r>
              <a:rPr lang="en-US" sz="2200" b="0" i="0" u="none" strike="noStrike" dirty="0">
                <a:solidFill>
                  <a:srgbClr val="222222">
                    <a:alpha val="80000"/>
                  </a:srgbClr>
                </a:solidFill>
                <a:latin typeface="Pretendard Regular"/>
              </a:rPr>
              <a:t>- Predominantly elderly</a:t>
            </a:r>
          </a:p>
          <a:p>
            <a:pPr lvl="0" algn="l">
              <a:lnSpc>
                <a:spcPct val="132800"/>
              </a:lnSpc>
            </a:pPr>
            <a:r>
              <a:rPr lang="en-US" sz="2200" b="0" i="0" u="none" strike="noStrike" dirty="0">
                <a:solidFill>
                  <a:srgbClr val="222222">
                    <a:alpha val="80000"/>
                  </a:srgbClr>
                </a:solidFill>
                <a:latin typeface="Pretendard Regular"/>
              </a:rPr>
              <a:t>- Highly educated</a:t>
            </a:r>
          </a:p>
          <a:p>
            <a:pPr lvl="0" algn="l">
              <a:lnSpc>
                <a:spcPct val="132800"/>
              </a:lnSpc>
            </a:pPr>
            <a:r>
              <a:rPr lang="en-US" sz="2200" b="0" i="0" u="none" strike="noStrike" dirty="0">
                <a:solidFill>
                  <a:srgbClr val="222222">
                    <a:alpha val="80000"/>
                  </a:srgbClr>
                </a:solidFill>
                <a:latin typeface="Pretendard Regular"/>
              </a:rPr>
              <a:t>- Mostly females</a:t>
            </a:r>
          </a:p>
        </p:txBody>
      </p:sp>
      <p:sp>
        <p:nvSpPr>
          <p:cNvPr id="11" name="TextBox 11"/>
          <p:cNvSpPr txBox="1"/>
          <p:nvPr/>
        </p:nvSpPr>
        <p:spPr>
          <a:xfrm>
            <a:off x="4053890" y="6825980"/>
            <a:ext cx="3848100" cy="419100"/>
          </a:xfrm>
          <a:prstGeom prst="rect">
            <a:avLst/>
          </a:prstGeom>
        </p:spPr>
        <p:txBody>
          <a:bodyPr lIns="0" tIns="0" rIns="0" bIns="0" rtlCol="0" anchor="b"/>
          <a:lstStyle/>
          <a:p>
            <a:pPr lvl="0" algn="l">
              <a:lnSpc>
                <a:spcPct val="107899"/>
              </a:lnSpc>
            </a:pPr>
            <a:r>
              <a:rPr lang="en-US" sz="2400" b="0" i="0" u="none" strike="noStrike" dirty="0">
                <a:solidFill>
                  <a:srgbClr val="222222">
                    <a:alpha val="80000"/>
                  </a:srgbClr>
                </a:solidFill>
                <a:latin typeface="Pretendard SemiBold"/>
              </a:rPr>
              <a:t>Cluster 1 Overview</a:t>
            </a:r>
          </a:p>
        </p:txBody>
      </p:sp>
      <p:sp>
        <p:nvSpPr>
          <p:cNvPr id="12" name="TextBox 12"/>
          <p:cNvSpPr txBox="1"/>
          <p:nvPr/>
        </p:nvSpPr>
        <p:spPr>
          <a:xfrm>
            <a:off x="4066590" y="7331592"/>
            <a:ext cx="3835400" cy="1701800"/>
          </a:xfrm>
          <a:prstGeom prst="rect">
            <a:avLst/>
          </a:prstGeom>
        </p:spPr>
        <p:txBody>
          <a:bodyPr lIns="0" tIns="0" rIns="0" bIns="0" rtlCol="0" anchor="t"/>
          <a:lstStyle/>
          <a:p>
            <a:pPr lvl="0" algn="l">
              <a:lnSpc>
                <a:spcPct val="132800"/>
              </a:lnSpc>
            </a:pPr>
            <a:r>
              <a:rPr lang="en-US" sz="2200" b="0" i="0" u="none" strike="noStrike" dirty="0">
                <a:solidFill>
                  <a:srgbClr val="222222">
                    <a:alpha val="80000"/>
                  </a:srgbClr>
                </a:solidFill>
                <a:latin typeface="Pretendard Regular"/>
              </a:rPr>
              <a:t>- Lowest mean score</a:t>
            </a:r>
          </a:p>
          <a:p>
            <a:pPr lvl="0" algn="l">
              <a:lnSpc>
                <a:spcPct val="132800"/>
              </a:lnSpc>
            </a:pPr>
            <a:r>
              <a:rPr lang="en-US" sz="2200" b="0" i="0" u="none" strike="noStrike" dirty="0">
                <a:solidFill>
                  <a:srgbClr val="222222">
                    <a:alpha val="80000"/>
                  </a:srgbClr>
                </a:solidFill>
                <a:latin typeface="Pretendard Regular"/>
              </a:rPr>
              <a:t>- Wide distribution</a:t>
            </a:r>
          </a:p>
          <a:p>
            <a:pPr lvl="0" algn="l">
              <a:lnSpc>
                <a:spcPct val="132800"/>
              </a:lnSpc>
            </a:pPr>
            <a:r>
              <a:rPr lang="en-US" sz="2200" b="0" i="0" u="none" strike="noStrike" dirty="0">
                <a:solidFill>
                  <a:srgbClr val="222222">
                    <a:alpha val="80000"/>
                  </a:srgbClr>
                </a:solidFill>
                <a:latin typeface="Pretendard Regular"/>
              </a:rPr>
              <a:t>- Includes extremely low</a:t>
            </a:r>
          </a:p>
          <a:p>
            <a:pPr lvl="0" algn="l">
              <a:lnSpc>
                <a:spcPct val="132800"/>
              </a:lnSpc>
            </a:pPr>
            <a:r>
              <a:rPr lang="en-US" sz="2200" b="0" i="0" u="none" strike="noStrike" dirty="0">
                <a:solidFill>
                  <a:srgbClr val="222222">
                    <a:alpha val="80000"/>
                  </a:srgbClr>
                </a:solidFill>
                <a:latin typeface="Pretendard Regular"/>
              </a:rPr>
              <a:t>values</a:t>
            </a:r>
          </a:p>
        </p:txBody>
      </p:sp>
      <p:sp>
        <p:nvSpPr>
          <p:cNvPr id="13" name="TextBox 13"/>
          <p:cNvSpPr txBox="1"/>
          <p:nvPr/>
        </p:nvSpPr>
        <p:spPr>
          <a:xfrm>
            <a:off x="7569928" y="6869236"/>
            <a:ext cx="3848100" cy="419100"/>
          </a:xfrm>
          <a:prstGeom prst="rect">
            <a:avLst/>
          </a:prstGeom>
        </p:spPr>
        <p:txBody>
          <a:bodyPr lIns="0" tIns="0" rIns="0" bIns="0" rtlCol="0" anchor="b"/>
          <a:lstStyle/>
          <a:p>
            <a:pPr lvl="0" algn="l">
              <a:lnSpc>
                <a:spcPct val="107899"/>
              </a:lnSpc>
            </a:pPr>
            <a:r>
              <a:rPr lang="en-US" sz="2400" b="0" i="0" u="none" strike="noStrike" dirty="0">
                <a:solidFill>
                  <a:srgbClr val="222222">
                    <a:alpha val="80000"/>
                  </a:srgbClr>
                </a:solidFill>
                <a:latin typeface="Pretendard SemiBold"/>
              </a:rPr>
              <a:t>Cluster 2 Overview</a:t>
            </a:r>
          </a:p>
        </p:txBody>
      </p:sp>
      <p:sp>
        <p:nvSpPr>
          <p:cNvPr id="14" name="TextBox 14"/>
          <p:cNvSpPr txBox="1"/>
          <p:nvPr/>
        </p:nvSpPr>
        <p:spPr>
          <a:xfrm>
            <a:off x="7469384" y="7414142"/>
            <a:ext cx="3835400" cy="1257300"/>
          </a:xfrm>
          <a:prstGeom prst="rect">
            <a:avLst/>
          </a:prstGeom>
        </p:spPr>
        <p:txBody>
          <a:bodyPr lIns="0" tIns="0" rIns="0" bIns="0" rtlCol="0" anchor="t"/>
          <a:lstStyle/>
          <a:p>
            <a:pPr lvl="0" algn="l">
              <a:lnSpc>
                <a:spcPct val="132800"/>
              </a:lnSpc>
            </a:pPr>
            <a:r>
              <a:rPr lang="en-US" sz="2200" b="0" i="0" u="none" strike="noStrike" dirty="0">
                <a:solidFill>
                  <a:srgbClr val="222222">
                    <a:alpha val="80000"/>
                  </a:srgbClr>
                </a:solidFill>
                <a:latin typeface="Pretendard Regular"/>
              </a:rPr>
              <a:t>- Medium score range</a:t>
            </a:r>
          </a:p>
          <a:p>
            <a:pPr lvl="0" algn="l">
              <a:lnSpc>
                <a:spcPct val="132800"/>
              </a:lnSpc>
            </a:pPr>
            <a:r>
              <a:rPr lang="en-US" sz="2200" b="0" i="0" u="none" strike="noStrike" dirty="0">
                <a:solidFill>
                  <a:srgbClr val="222222">
                    <a:alpha val="80000"/>
                  </a:srgbClr>
                </a:solidFill>
                <a:latin typeface="Pretendard Regular"/>
              </a:rPr>
              <a:t>- Most evenly distributed</a:t>
            </a:r>
          </a:p>
          <a:p>
            <a:pPr lvl="0" algn="l">
              <a:lnSpc>
                <a:spcPct val="132800"/>
              </a:lnSpc>
            </a:pPr>
            <a:r>
              <a:rPr lang="en-US" sz="2200" b="0" i="0" u="none" strike="noStrike" dirty="0">
                <a:solidFill>
                  <a:srgbClr val="222222">
                    <a:alpha val="80000"/>
                  </a:srgbClr>
                </a:solidFill>
                <a:latin typeface="Pretendard Regular"/>
              </a:rPr>
              <a:t>- Balanced demographics</a:t>
            </a:r>
          </a:p>
        </p:txBody>
      </p:sp>
      <p:sp>
        <p:nvSpPr>
          <p:cNvPr id="15" name="TextBox 15"/>
          <p:cNvSpPr txBox="1"/>
          <p:nvPr/>
        </p:nvSpPr>
        <p:spPr>
          <a:xfrm>
            <a:off x="11241284" y="3907367"/>
            <a:ext cx="5867400" cy="419100"/>
          </a:xfrm>
          <a:prstGeom prst="rect">
            <a:avLst/>
          </a:prstGeom>
        </p:spPr>
        <p:txBody>
          <a:bodyPr lIns="0" tIns="0" rIns="0" bIns="0" rtlCol="0" anchor="b"/>
          <a:lstStyle/>
          <a:p>
            <a:pPr lvl="0" algn="l">
              <a:lnSpc>
                <a:spcPct val="107899"/>
              </a:lnSpc>
            </a:pPr>
            <a:r>
              <a:rPr lang="en-US" sz="2400" b="0" i="0" u="none" strike="noStrike" dirty="0">
                <a:solidFill>
                  <a:srgbClr val="222222">
                    <a:alpha val="80000"/>
                  </a:srgbClr>
                </a:solidFill>
                <a:latin typeface="Pretendard SemiBold"/>
              </a:rPr>
              <a:t>Cluster Comparison</a:t>
            </a:r>
          </a:p>
        </p:txBody>
      </p:sp>
      <p:sp>
        <p:nvSpPr>
          <p:cNvPr id="16" name="TextBox 16"/>
          <p:cNvSpPr txBox="1"/>
          <p:nvPr/>
        </p:nvSpPr>
        <p:spPr>
          <a:xfrm>
            <a:off x="11125200" y="4520710"/>
            <a:ext cx="5867400" cy="2133600"/>
          </a:xfrm>
          <a:prstGeom prst="rect">
            <a:avLst/>
          </a:prstGeom>
        </p:spPr>
        <p:txBody>
          <a:bodyPr lIns="0" tIns="0" rIns="0" bIns="0" rtlCol="0" anchor="t"/>
          <a:lstStyle/>
          <a:p>
            <a:pPr lvl="0" algn="l">
              <a:lnSpc>
                <a:spcPct val="132800"/>
              </a:lnSpc>
            </a:pPr>
            <a:r>
              <a:rPr lang="en-US" sz="2200" b="0" i="0" u="none" strike="noStrike" dirty="0">
                <a:solidFill>
                  <a:srgbClr val="222222">
                    <a:alpha val="80000"/>
                  </a:srgbClr>
                </a:solidFill>
                <a:latin typeface="Pretendard Regular"/>
              </a:rPr>
              <a:t>- Cluster 0: High-value, educated elderly</a:t>
            </a:r>
          </a:p>
          <a:p>
            <a:pPr lvl="0" algn="l">
              <a:lnSpc>
                <a:spcPct val="132800"/>
              </a:lnSpc>
            </a:pPr>
            <a:r>
              <a:rPr lang="en-US" sz="2200" b="0" i="0" u="none" strike="noStrike" dirty="0">
                <a:solidFill>
                  <a:srgbClr val="222222">
                    <a:alpha val="80000"/>
                  </a:srgbClr>
                </a:solidFill>
                <a:latin typeface="Pretendard Regular"/>
              </a:rPr>
              <a:t>females</a:t>
            </a:r>
          </a:p>
          <a:p>
            <a:pPr lvl="0" algn="l">
              <a:lnSpc>
                <a:spcPct val="132800"/>
              </a:lnSpc>
            </a:pPr>
            <a:r>
              <a:rPr lang="en-US" sz="2200" b="0" i="0" u="none" strike="noStrike" dirty="0">
                <a:solidFill>
                  <a:srgbClr val="222222">
                    <a:alpha val="80000"/>
                  </a:srgbClr>
                </a:solidFill>
                <a:latin typeface="Pretendard Regular"/>
              </a:rPr>
              <a:t>- Cluster 1: Diverse, includes low-value</a:t>
            </a:r>
          </a:p>
          <a:p>
            <a:pPr lvl="0" algn="l">
              <a:lnSpc>
                <a:spcPct val="132800"/>
              </a:lnSpc>
            </a:pPr>
            <a:r>
              <a:rPr lang="en-US" sz="2200" b="0" i="0" u="none" strike="noStrike" dirty="0">
                <a:solidFill>
                  <a:srgbClr val="222222">
                    <a:alpha val="80000"/>
                  </a:srgbClr>
                </a:solidFill>
                <a:latin typeface="Pretendard Regular"/>
              </a:rPr>
              <a:t>customers</a:t>
            </a:r>
          </a:p>
          <a:p>
            <a:pPr lvl="0" algn="l">
              <a:lnSpc>
                <a:spcPct val="132800"/>
              </a:lnSpc>
            </a:pPr>
            <a:r>
              <a:rPr lang="en-US" sz="2200" b="0" i="0" u="none" strike="noStrike" dirty="0">
                <a:solidFill>
                  <a:srgbClr val="222222">
                    <a:alpha val="80000"/>
                  </a:srgbClr>
                </a:solidFill>
                <a:latin typeface="Pretendard Regular"/>
              </a:rPr>
              <a:t>- Cluster 2: Average, balanced group</a:t>
            </a:r>
          </a:p>
        </p:txBody>
      </p:sp>
      <p:sp>
        <p:nvSpPr>
          <p:cNvPr id="17" name="TextBox 17"/>
          <p:cNvSpPr txBox="1"/>
          <p:nvPr/>
        </p:nvSpPr>
        <p:spPr>
          <a:xfrm>
            <a:off x="11241284" y="7066001"/>
            <a:ext cx="5867400" cy="419100"/>
          </a:xfrm>
          <a:prstGeom prst="rect">
            <a:avLst/>
          </a:prstGeom>
        </p:spPr>
        <p:txBody>
          <a:bodyPr lIns="0" tIns="0" rIns="0" bIns="0" rtlCol="0" anchor="b"/>
          <a:lstStyle/>
          <a:p>
            <a:pPr lvl="0" algn="l">
              <a:lnSpc>
                <a:spcPct val="107899"/>
              </a:lnSpc>
            </a:pPr>
            <a:r>
              <a:rPr lang="en-US" sz="2400" b="0" i="0" u="none" strike="noStrike" dirty="0">
                <a:solidFill>
                  <a:srgbClr val="222222">
                    <a:alpha val="80000"/>
                  </a:srgbClr>
                </a:solidFill>
                <a:latin typeface="Pretendard SemiBold"/>
              </a:rPr>
              <a:t>Implications</a:t>
            </a:r>
          </a:p>
        </p:txBody>
      </p:sp>
      <p:sp>
        <p:nvSpPr>
          <p:cNvPr id="18" name="TextBox 18"/>
          <p:cNvSpPr txBox="1"/>
          <p:nvPr/>
        </p:nvSpPr>
        <p:spPr>
          <a:xfrm>
            <a:off x="11321717" y="7533218"/>
            <a:ext cx="5867400" cy="2133600"/>
          </a:xfrm>
          <a:prstGeom prst="rect">
            <a:avLst/>
          </a:prstGeom>
        </p:spPr>
        <p:txBody>
          <a:bodyPr lIns="0" tIns="0" rIns="0" bIns="0" rtlCol="0" anchor="t"/>
          <a:lstStyle/>
          <a:p>
            <a:pPr lvl="0" algn="l">
              <a:lnSpc>
                <a:spcPct val="132800"/>
              </a:lnSpc>
            </a:pPr>
            <a:r>
              <a:rPr lang="en-US" sz="2200" b="0" i="0" u="none" strike="noStrike" dirty="0">
                <a:solidFill>
                  <a:srgbClr val="222222">
                    <a:alpha val="80000"/>
                  </a:srgbClr>
                </a:solidFill>
                <a:latin typeface="Pretendard Regular"/>
              </a:rPr>
              <a:t>- Tailored marketing strategies for each</a:t>
            </a:r>
          </a:p>
          <a:p>
            <a:pPr lvl="0" algn="l">
              <a:lnSpc>
                <a:spcPct val="132800"/>
              </a:lnSpc>
            </a:pPr>
            <a:r>
              <a:rPr lang="en-US" sz="2200" b="0" i="0" u="none" strike="noStrike" dirty="0">
                <a:solidFill>
                  <a:srgbClr val="222222">
                    <a:alpha val="80000"/>
                  </a:srgbClr>
                </a:solidFill>
                <a:latin typeface="Pretendard Regular"/>
              </a:rPr>
              <a:t>cluster</a:t>
            </a:r>
          </a:p>
          <a:p>
            <a:pPr lvl="0" algn="l">
              <a:lnSpc>
                <a:spcPct val="132800"/>
              </a:lnSpc>
            </a:pPr>
            <a:r>
              <a:rPr lang="en-US" sz="2200" b="0" i="0" u="none" strike="noStrike" dirty="0">
                <a:solidFill>
                  <a:srgbClr val="222222">
                    <a:alpha val="80000"/>
                  </a:srgbClr>
                </a:solidFill>
                <a:latin typeface="Pretendard Regular"/>
              </a:rPr>
              <a:t>- Personalized product offerings based on</a:t>
            </a:r>
          </a:p>
          <a:p>
            <a:pPr lvl="0" algn="l">
              <a:lnSpc>
                <a:spcPct val="132800"/>
              </a:lnSpc>
            </a:pPr>
            <a:r>
              <a:rPr lang="en-US" sz="2200" b="0" i="0" u="none" strike="noStrike" dirty="0">
                <a:solidFill>
                  <a:srgbClr val="222222">
                    <a:alpha val="80000"/>
                  </a:srgbClr>
                </a:solidFill>
                <a:latin typeface="Pretendard Regular"/>
              </a:rPr>
              <a:t>cluster characteristics</a:t>
            </a:r>
          </a:p>
          <a:p>
            <a:pPr lvl="0" algn="l">
              <a:lnSpc>
                <a:spcPct val="132800"/>
              </a:lnSpc>
            </a:pPr>
            <a:r>
              <a:rPr lang="en-US" sz="2200" b="0" i="0" u="none" strike="noStrike" dirty="0">
                <a:solidFill>
                  <a:srgbClr val="222222">
                    <a:alpha val="80000"/>
                  </a:srgbClr>
                </a:solidFill>
                <a:latin typeface="Pretendard Regular"/>
              </a:rPr>
              <a:t>- Risk assessment and pricing considerations</a:t>
            </a:r>
          </a:p>
        </p:txBody>
      </p:sp>
      <p:sp>
        <p:nvSpPr>
          <p:cNvPr id="19" name="TextBox 19"/>
          <p:cNvSpPr txBox="1"/>
          <p:nvPr/>
        </p:nvSpPr>
        <p:spPr>
          <a:xfrm>
            <a:off x="711200" y="1320800"/>
            <a:ext cx="16827500" cy="1066800"/>
          </a:xfrm>
          <a:prstGeom prst="rect">
            <a:avLst/>
          </a:prstGeom>
        </p:spPr>
        <p:txBody>
          <a:bodyPr lIns="0" tIns="0" rIns="0" bIns="0" rtlCol="0" anchor="ctr"/>
          <a:lstStyle/>
          <a:p>
            <a:pPr lvl="0" algn="ctr">
              <a:lnSpc>
                <a:spcPct val="99600"/>
              </a:lnSpc>
            </a:pPr>
            <a:r>
              <a:rPr lang="en-US" sz="6000" b="0" i="0" u="none" strike="noStrike" spc="-100">
                <a:solidFill>
                  <a:srgbClr val="222222"/>
                </a:solidFill>
                <a:latin typeface="Pretendard SemiBold"/>
              </a:rPr>
              <a:t>Personal Score Cluster Analysis</a:t>
            </a:r>
          </a:p>
        </p:txBody>
      </p:sp>
      <p:pic>
        <p:nvPicPr>
          <p:cNvPr id="20" name="그림 19" descr="텍스트, 그래프, 라인, 스크린샷이(가) 표시된 사진&#10;&#10;AI가 생성한 콘텐츠는 부정확할 수 있습니다.">
            <a:extLst>
              <a:ext uri="{FF2B5EF4-FFF2-40B4-BE49-F238E27FC236}">
                <a16:creationId xmlns:a16="http://schemas.microsoft.com/office/drawing/2014/main" id="{009DCD43-81F2-AA74-A1A4-4B933DCF401F}"/>
              </a:ext>
            </a:extLst>
          </p:cNvPr>
          <p:cNvPicPr>
            <a:picLocks noChangeAspect="1"/>
          </p:cNvPicPr>
          <p:nvPr/>
        </p:nvPicPr>
        <p:blipFill>
          <a:blip r:embed="rId6"/>
          <a:stretch>
            <a:fillRect/>
          </a:stretch>
        </p:blipFill>
        <p:spPr>
          <a:xfrm>
            <a:off x="821267" y="3138648"/>
            <a:ext cx="3008478" cy="3326735"/>
          </a:xfrm>
          <a:prstGeom prst="rect">
            <a:avLst/>
          </a:prstGeom>
        </p:spPr>
      </p:pic>
      <p:pic>
        <p:nvPicPr>
          <p:cNvPr id="21" name="그림 20" descr="텍스트, 그래프, 라인, 스크린샷이(가) 표시된 사진&#10;&#10;AI가 생성한 콘텐츠는 부정확할 수 있습니다.">
            <a:extLst>
              <a:ext uri="{FF2B5EF4-FFF2-40B4-BE49-F238E27FC236}">
                <a16:creationId xmlns:a16="http://schemas.microsoft.com/office/drawing/2014/main" id="{C3C93925-CB8D-60B6-7A70-C9E8C34429D3}"/>
              </a:ext>
            </a:extLst>
          </p:cNvPr>
          <p:cNvPicPr>
            <a:picLocks noChangeAspect="1"/>
          </p:cNvPicPr>
          <p:nvPr/>
        </p:nvPicPr>
        <p:blipFill>
          <a:blip r:embed="rId7"/>
          <a:stretch>
            <a:fillRect/>
          </a:stretch>
        </p:blipFill>
        <p:spPr>
          <a:xfrm>
            <a:off x="4107028" y="3138647"/>
            <a:ext cx="3008477" cy="3318305"/>
          </a:xfrm>
          <a:prstGeom prst="rect">
            <a:avLst/>
          </a:prstGeom>
        </p:spPr>
      </p:pic>
      <p:pic>
        <p:nvPicPr>
          <p:cNvPr id="22" name="그림 21" descr="텍스트, 그래프, 라인, 스크린샷이(가) 표시된 사진&#10;&#10;AI가 생성한 콘텐츠는 부정확할 수 있습니다.">
            <a:extLst>
              <a:ext uri="{FF2B5EF4-FFF2-40B4-BE49-F238E27FC236}">
                <a16:creationId xmlns:a16="http://schemas.microsoft.com/office/drawing/2014/main" id="{97E77C79-3710-B7C9-6116-F378FAD03059}"/>
              </a:ext>
            </a:extLst>
          </p:cNvPr>
          <p:cNvPicPr>
            <a:picLocks noChangeAspect="1"/>
          </p:cNvPicPr>
          <p:nvPr/>
        </p:nvPicPr>
        <p:blipFill>
          <a:blip r:embed="rId8"/>
          <a:stretch>
            <a:fillRect/>
          </a:stretch>
        </p:blipFill>
        <p:spPr>
          <a:xfrm>
            <a:off x="7544435" y="3188480"/>
            <a:ext cx="2960249" cy="32684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4000"/>
          </a:blip>
          <a:stretch>
            <a:fillRect/>
          </a:stretch>
        </p:blipFill>
        <p:spPr>
          <a:xfrm rot="-2040000">
            <a:off x="191605" y="-3539775"/>
            <a:ext cx="15646400" cy="16370300"/>
          </a:xfrm>
          <a:prstGeom prst="rect">
            <a:avLst/>
          </a:prstGeom>
        </p:spPr>
      </p:pic>
      <p:sp>
        <p:nvSpPr>
          <p:cNvPr id="3" name="TextBox 3"/>
          <p:cNvSpPr txBox="1"/>
          <p:nvPr/>
        </p:nvSpPr>
        <p:spPr>
          <a:xfrm>
            <a:off x="15481300" y="5207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4" name="Picture 4"/>
          <p:cNvPicPr>
            <a:picLocks noChangeAspect="1"/>
          </p:cNvPicPr>
          <p:nvPr/>
        </p:nvPicPr>
        <p:blipFill>
          <a:blip r:embed="rId3"/>
          <a:stretch>
            <a:fillRect/>
          </a:stretch>
        </p:blipFill>
        <p:spPr>
          <a:xfrm>
            <a:off x="787400" y="927100"/>
            <a:ext cx="16725900" cy="12700"/>
          </a:xfrm>
          <a:prstGeom prst="rect">
            <a:avLst/>
          </a:prstGeom>
        </p:spPr>
      </p:pic>
      <p:pic>
        <p:nvPicPr>
          <p:cNvPr id="5" name="Picture 5"/>
          <p:cNvPicPr>
            <a:picLocks noChangeAspect="1"/>
          </p:cNvPicPr>
          <p:nvPr/>
        </p:nvPicPr>
        <p:blipFill>
          <a:blip r:embed="rId4">
            <a:alphaModFix amt="80000"/>
          </a:blip>
          <a:stretch>
            <a:fillRect/>
          </a:stretch>
        </p:blipFill>
        <p:spPr>
          <a:xfrm>
            <a:off x="1016000" y="2755900"/>
            <a:ext cx="5143500" cy="6172200"/>
          </a:xfrm>
          <a:prstGeom prst="rect">
            <a:avLst/>
          </a:prstGeom>
        </p:spPr>
      </p:pic>
      <p:pic>
        <p:nvPicPr>
          <p:cNvPr id="6" name="Picture 6"/>
          <p:cNvPicPr>
            <a:picLocks noChangeAspect="1"/>
          </p:cNvPicPr>
          <p:nvPr/>
        </p:nvPicPr>
        <p:blipFill>
          <a:blip r:embed="rId5"/>
          <a:stretch>
            <a:fillRect/>
          </a:stretch>
        </p:blipFill>
        <p:spPr>
          <a:xfrm>
            <a:off x="1435100" y="5537200"/>
            <a:ext cx="4292600" cy="12700"/>
          </a:xfrm>
          <a:prstGeom prst="rect">
            <a:avLst/>
          </a:prstGeom>
        </p:spPr>
      </p:pic>
      <p:sp>
        <p:nvSpPr>
          <p:cNvPr id="8" name="TextBox 8"/>
          <p:cNvSpPr txBox="1"/>
          <p:nvPr/>
        </p:nvSpPr>
        <p:spPr>
          <a:xfrm>
            <a:off x="1308100" y="5638800"/>
            <a:ext cx="4343400" cy="419100"/>
          </a:xfrm>
          <a:prstGeom prst="rect">
            <a:avLst/>
          </a:prstGeom>
        </p:spPr>
        <p:txBody>
          <a:bodyPr lIns="0" tIns="0" rIns="0" bIns="0" rtlCol="0" anchor="ctr"/>
          <a:lstStyle/>
          <a:p>
            <a:pPr lvl="0" algn="ctr">
              <a:lnSpc>
                <a:spcPct val="99600"/>
              </a:lnSpc>
            </a:pPr>
            <a:r>
              <a:rPr lang="en-US" sz="2400" b="0" i="0" u="none" strike="noStrike" dirty="0">
                <a:solidFill>
                  <a:srgbClr val="222222"/>
                </a:solidFill>
                <a:latin typeface="Pretendard SemiBold"/>
              </a:rPr>
              <a:t>Cluster 0</a:t>
            </a:r>
          </a:p>
        </p:txBody>
      </p:sp>
      <p:sp>
        <p:nvSpPr>
          <p:cNvPr id="9" name="TextBox 9"/>
          <p:cNvSpPr txBox="1"/>
          <p:nvPr/>
        </p:nvSpPr>
        <p:spPr>
          <a:xfrm>
            <a:off x="1308100" y="5867400"/>
            <a:ext cx="4546600" cy="2717800"/>
          </a:xfrm>
          <a:prstGeom prst="rect">
            <a:avLst/>
          </a:prstGeom>
        </p:spPr>
        <p:txBody>
          <a:bodyPr lIns="0" tIns="0" rIns="0" bIns="0" rtlCol="0" anchor="t"/>
          <a:lstStyle/>
          <a:p>
            <a:pPr lvl="0" algn="ctr">
              <a:lnSpc>
                <a:spcPct val="141100"/>
              </a:lnSpc>
            </a:pPr>
            <a:r>
              <a:rPr lang="en-US" sz="2200" b="0" i="0" u="none" strike="noStrike">
                <a:solidFill>
                  <a:srgbClr val="222222"/>
                </a:solidFill>
                <a:latin typeface="Pretendard Regular"/>
              </a:rPr>
              <a:t>- Low health scores</a:t>
            </a:r>
          </a:p>
          <a:p>
            <a:pPr lvl="0" algn="ctr">
              <a:lnSpc>
                <a:spcPct val="141100"/>
              </a:lnSpc>
            </a:pPr>
            <a:r>
              <a:rPr lang="en-US" sz="2200" b="0" i="0" u="none" strike="noStrike">
                <a:solidFill>
                  <a:srgbClr val="222222"/>
                </a:solidFill>
                <a:latin typeface="Pretendard Regular"/>
              </a:rPr>
              <a:t>- Median around 0.3</a:t>
            </a:r>
          </a:p>
          <a:p>
            <a:pPr lvl="0" algn="ctr">
              <a:lnSpc>
                <a:spcPct val="141100"/>
              </a:lnSpc>
            </a:pPr>
            <a:r>
              <a:rPr lang="en-US" sz="2200" b="0" i="0" u="none" strike="noStrike">
                <a:solidFill>
                  <a:srgbClr val="222222"/>
                </a:solidFill>
                <a:latin typeface="Pretendard Regular"/>
              </a:rPr>
              <a:t>- Lower quartile near 0</a:t>
            </a:r>
          </a:p>
          <a:p>
            <a:pPr lvl="0" algn="ctr">
              <a:lnSpc>
                <a:spcPct val="141100"/>
              </a:lnSpc>
            </a:pPr>
            <a:r>
              <a:rPr lang="en-US" sz="2200" b="0" i="0" u="none" strike="noStrike">
                <a:solidFill>
                  <a:srgbClr val="222222"/>
                </a:solidFill>
                <a:latin typeface="Pretendard Regular"/>
              </a:rPr>
              <a:t>- Likely smokers or under-exercisers</a:t>
            </a:r>
          </a:p>
          <a:p>
            <a:pPr lvl="0" algn="ctr">
              <a:lnSpc>
                <a:spcPct val="141100"/>
              </a:lnSpc>
            </a:pPr>
            <a:r>
              <a:rPr lang="en-US" sz="2200" b="0" i="0" u="none" strike="noStrike">
                <a:solidFill>
                  <a:srgbClr val="222222"/>
                </a:solidFill>
                <a:latin typeface="Pretendard Regular"/>
              </a:rPr>
              <a:t>- High-risk group</a:t>
            </a:r>
          </a:p>
        </p:txBody>
      </p:sp>
      <p:grpSp>
        <p:nvGrpSpPr>
          <p:cNvPr id="10" name="Group 10"/>
          <p:cNvGrpSpPr/>
          <p:nvPr/>
        </p:nvGrpSpPr>
        <p:grpSpPr>
          <a:xfrm>
            <a:off x="2147483647" y="2147483647"/>
            <a:ext cx="2147483647" cy="2147483647"/>
            <a:chOff x="0" y="0"/>
            <a:chExt cx="0" cy="0"/>
          </a:xfrm>
        </p:grpSpPr>
      </p:grpSp>
      <p:pic>
        <p:nvPicPr>
          <p:cNvPr id="11" name="Picture 11"/>
          <p:cNvPicPr>
            <a:picLocks noChangeAspect="1"/>
          </p:cNvPicPr>
          <p:nvPr/>
        </p:nvPicPr>
        <p:blipFill>
          <a:blip r:embed="rId6"/>
          <a:stretch>
            <a:fillRect/>
          </a:stretch>
        </p:blipFill>
        <p:spPr>
          <a:xfrm>
            <a:off x="1308100" y="3086100"/>
            <a:ext cx="482600" cy="482600"/>
          </a:xfrm>
          <a:prstGeom prst="rect">
            <a:avLst/>
          </a:prstGeom>
        </p:spPr>
      </p:pic>
      <p:sp>
        <p:nvSpPr>
          <p:cNvPr id="12" name="TextBox 12"/>
          <p:cNvSpPr txBox="1"/>
          <p:nvPr/>
        </p:nvSpPr>
        <p:spPr>
          <a:xfrm>
            <a:off x="1346200" y="3162300"/>
            <a:ext cx="393700" cy="355600"/>
          </a:xfrm>
          <a:prstGeom prst="rect">
            <a:avLst/>
          </a:prstGeom>
        </p:spPr>
        <p:txBody>
          <a:bodyPr lIns="0" tIns="0" rIns="0" bIns="0" rtlCol="0" anchor="t"/>
          <a:lstStyle/>
          <a:p>
            <a:pPr lvl="0" algn="ctr">
              <a:lnSpc>
                <a:spcPct val="116199"/>
              </a:lnSpc>
            </a:pPr>
            <a:r>
              <a:rPr lang="en-US" sz="2000" b="0" i="0" u="none" strike="noStrike">
                <a:solidFill>
                  <a:srgbClr val="222222"/>
                </a:solidFill>
                <a:latin typeface="Vollkorn Medium"/>
              </a:rPr>
              <a:t>1</a:t>
            </a:r>
          </a:p>
        </p:txBody>
      </p:sp>
      <p:pic>
        <p:nvPicPr>
          <p:cNvPr id="13" name="Picture 13"/>
          <p:cNvPicPr>
            <a:picLocks noChangeAspect="1"/>
          </p:cNvPicPr>
          <p:nvPr/>
        </p:nvPicPr>
        <p:blipFill>
          <a:blip r:embed="rId4">
            <a:alphaModFix amt="80000"/>
          </a:blip>
          <a:stretch>
            <a:fillRect/>
          </a:stretch>
        </p:blipFill>
        <p:spPr>
          <a:xfrm>
            <a:off x="6578600" y="3429000"/>
            <a:ext cx="5143500" cy="6172200"/>
          </a:xfrm>
          <a:prstGeom prst="rect">
            <a:avLst/>
          </a:prstGeom>
        </p:spPr>
      </p:pic>
      <p:pic>
        <p:nvPicPr>
          <p:cNvPr id="14" name="Picture 14"/>
          <p:cNvPicPr>
            <a:picLocks noChangeAspect="1"/>
          </p:cNvPicPr>
          <p:nvPr/>
        </p:nvPicPr>
        <p:blipFill>
          <a:blip r:embed="rId5"/>
          <a:stretch>
            <a:fillRect/>
          </a:stretch>
        </p:blipFill>
        <p:spPr>
          <a:xfrm>
            <a:off x="6997700" y="6210300"/>
            <a:ext cx="4292600" cy="12700"/>
          </a:xfrm>
          <a:prstGeom prst="rect">
            <a:avLst/>
          </a:prstGeom>
        </p:spPr>
      </p:pic>
      <p:sp>
        <p:nvSpPr>
          <p:cNvPr id="15" name="TextBox 15"/>
          <p:cNvSpPr txBox="1"/>
          <p:nvPr/>
        </p:nvSpPr>
        <p:spPr>
          <a:xfrm>
            <a:off x="6904567" y="6223000"/>
            <a:ext cx="4343400" cy="419100"/>
          </a:xfrm>
          <a:prstGeom prst="rect">
            <a:avLst/>
          </a:prstGeom>
        </p:spPr>
        <p:txBody>
          <a:bodyPr lIns="0" tIns="0" rIns="0" bIns="0" rtlCol="0" anchor="ctr"/>
          <a:lstStyle/>
          <a:p>
            <a:pPr lvl="0" algn="ctr">
              <a:lnSpc>
                <a:spcPct val="99600"/>
              </a:lnSpc>
            </a:pPr>
            <a:r>
              <a:rPr lang="en-US" sz="2400" b="0" i="0" u="none" strike="noStrike" dirty="0">
                <a:solidFill>
                  <a:srgbClr val="222222"/>
                </a:solidFill>
                <a:latin typeface="Pretendard SemiBold"/>
              </a:rPr>
              <a:t>Cluster 1</a:t>
            </a:r>
          </a:p>
        </p:txBody>
      </p:sp>
      <p:sp>
        <p:nvSpPr>
          <p:cNvPr id="16" name="TextBox 16"/>
          <p:cNvSpPr txBox="1"/>
          <p:nvPr/>
        </p:nvSpPr>
        <p:spPr>
          <a:xfrm>
            <a:off x="6870700" y="6527800"/>
            <a:ext cx="4546600" cy="2247900"/>
          </a:xfrm>
          <a:prstGeom prst="rect">
            <a:avLst/>
          </a:prstGeom>
        </p:spPr>
        <p:txBody>
          <a:bodyPr lIns="0" tIns="0" rIns="0" bIns="0" rtlCol="0" anchor="t"/>
          <a:lstStyle/>
          <a:p>
            <a:pPr lvl="0" algn="ctr">
              <a:lnSpc>
                <a:spcPct val="141100"/>
              </a:lnSpc>
            </a:pPr>
            <a:r>
              <a:rPr lang="en-US" sz="2200" b="0" i="0" u="none" strike="noStrike">
                <a:solidFill>
                  <a:srgbClr val="222222"/>
                </a:solidFill>
                <a:latin typeface="Pretendard Regular"/>
              </a:rPr>
              <a:t>- Non-smokers predominantly</a:t>
            </a:r>
          </a:p>
          <a:p>
            <a:pPr lvl="0" algn="ctr">
              <a:lnSpc>
                <a:spcPct val="141100"/>
              </a:lnSpc>
            </a:pPr>
            <a:r>
              <a:rPr lang="en-US" sz="2200" b="0" i="0" u="none" strike="noStrike">
                <a:solidFill>
                  <a:srgbClr val="222222"/>
                </a:solidFill>
                <a:latin typeface="Pretendard Regular"/>
              </a:rPr>
              <a:t>- Varied exercise patterns</a:t>
            </a:r>
          </a:p>
          <a:p>
            <a:pPr lvl="0" algn="ctr">
              <a:lnSpc>
                <a:spcPct val="141100"/>
              </a:lnSpc>
            </a:pPr>
            <a:r>
              <a:rPr lang="en-US" sz="2200" b="0" i="0" u="none" strike="noStrike">
                <a:solidFill>
                  <a:srgbClr val="222222"/>
                </a:solidFill>
                <a:latin typeface="Pretendard Regular"/>
              </a:rPr>
              <a:t>- Many outliers in health scores</a:t>
            </a:r>
          </a:p>
          <a:p>
            <a:pPr lvl="0" algn="ctr">
              <a:lnSpc>
                <a:spcPct val="141100"/>
              </a:lnSpc>
            </a:pPr>
            <a:r>
              <a:rPr lang="en-US" sz="2200" b="0" i="0" u="none" strike="noStrike">
                <a:solidFill>
                  <a:srgbClr val="222222"/>
                </a:solidFill>
                <a:latin typeface="Pretendard Regular"/>
              </a:rPr>
              <a:t>- Mixed health profiles</a:t>
            </a:r>
          </a:p>
          <a:p>
            <a:pPr lvl="0" algn="ctr">
              <a:lnSpc>
                <a:spcPct val="141100"/>
              </a:lnSpc>
            </a:pPr>
            <a:r>
              <a:rPr lang="en-US" sz="2200" b="0" i="0" u="none" strike="noStrike">
                <a:solidFill>
                  <a:srgbClr val="222222"/>
                </a:solidFill>
                <a:latin typeface="Pretendard Regular"/>
              </a:rPr>
              <a:t>- Moderate risk group</a:t>
            </a:r>
          </a:p>
        </p:txBody>
      </p:sp>
      <p:grpSp>
        <p:nvGrpSpPr>
          <p:cNvPr id="17" name="Group 17"/>
          <p:cNvGrpSpPr/>
          <p:nvPr/>
        </p:nvGrpSpPr>
        <p:grpSpPr>
          <a:xfrm>
            <a:off x="2147483647" y="2147483647"/>
            <a:ext cx="2147483647" cy="2147483647"/>
            <a:chOff x="0" y="0"/>
            <a:chExt cx="0" cy="0"/>
          </a:xfrm>
        </p:grpSpPr>
      </p:grpSp>
      <p:pic>
        <p:nvPicPr>
          <p:cNvPr id="18" name="Picture 18"/>
          <p:cNvPicPr>
            <a:picLocks noChangeAspect="1"/>
          </p:cNvPicPr>
          <p:nvPr/>
        </p:nvPicPr>
        <p:blipFill>
          <a:blip r:embed="rId6"/>
          <a:stretch>
            <a:fillRect/>
          </a:stretch>
        </p:blipFill>
        <p:spPr>
          <a:xfrm>
            <a:off x="6870700" y="3759200"/>
            <a:ext cx="482600" cy="482600"/>
          </a:xfrm>
          <a:prstGeom prst="rect">
            <a:avLst/>
          </a:prstGeom>
        </p:spPr>
      </p:pic>
      <p:sp>
        <p:nvSpPr>
          <p:cNvPr id="19" name="TextBox 19"/>
          <p:cNvSpPr txBox="1"/>
          <p:nvPr/>
        </p:nvSpPr>
        <p:spPr>
          <a:xfrm>
            <a:off x="6908800" y="3835400"/>
            <a:ext cx="393700" cy="355600"/>
          </a:xfrm>
          <a:prstGeom prst="rect">
            <a:avLst/>
          </a:prstGeom>
        </p:spPr>
        <p:txBody>
          <a:bodyPr lIns="0" tIns="0" rIns="0" bIns="0" rtlCol="0" anchor="t"/>
          <a:lstStyle/>
          <a:p>
            <a:pPr lvl="0" algn="ctr">
              <a:lnSpc>
                <a:spcPct val="116199"/>
              </a:lnSpc>
            </a:pPr>
            <a:r>
              <a:rPr lang="en-US" sz="2000" b="0" i="0" u="none" strike="noStrike">
                <a:solidFill>
                  <a:srgbClr val="222222"/>
                </a:solidFill>
                <a:latin typeface="Vollkorn Medium"/>
              </a:rPr>
              <a:t>2</a:t>
            </a:r>
          </a:p>
        </p:txBody>
      </p:sp>
      <p:pic>
        <p:nvPicPr>
          <p:cNvPr id="20" name="Picture 20"/>
          <p:cNvPicPr>
            <a:picLocks noChangeAspect="1"/>
          </p:cNvPicPr>
          <p:nvPr/>
        </p:nvPicPr>
        <p:blipFill>
          <a:blip r:embed="rId7">
            <a:alphaModFix amt="80000"/>
          </a:blip>
          <a:stretch>
            <a:fillRect/>
          </a:stretch>
        </p:blipFill>
        <p:spPr>
          <a:xfrm>
            <a:off x="12128500" y="2755900"/>
            <a:ext cx="5143500" cy="6184900"/>
          </a:xfrm>
          <a:prstGeom prst="rect">
            <a:avLst/>
          </a:prstGeom>
        </p:spPr>
      </p:pic>
      <p:pic>
        <p:nvPicPr>
          <p:cNvPr id="21" name="Picture 21"/>
          <p:cNvPicPr>
            <a:picLocks noChangeAspect="1"/>
          </p:cNvPicPr>
          <p:nvPr/>
        </p:nvPicPr>
        <p:blipFill>
          <a:blip r:embed="rId5"/>
          <a:stretch>
            <a:fillRect/>
          </a:stretch>
        </p:blipFill>
        <p:spPr>
          <a:xfrm>
            <a:off x="12560300" y="5537200"/>
            <a:ext cx="4292600" cy="12700"/>
          </a:xfrm>
          <a:prstGeom prst="rect">
            <a:avLst/>
          </a:prstGeom>
        </p:spPr>
      </p:pic>
      <p:sp>
        <p:nvSpPr>
          <p:cNvPr id="24" name="TextBox 24"/>
          <p:cNvSpPr txBox="1"/>
          <p:nvPr/>
        </p:nvSpPr>
        <p:spPr>
          <a:xfrm>
            <a:off x="12516955" y="5638800"/>
            <a:ext cx="4343400" cy="419100"/>
          </a:xfrm>
          <a:prstGeom prst="rect">
            <a:avLst/>
          </a:prstGeom>
        </p:spPr>
        <p:txBody>
          <a:bodyPr lIns="0" tIns="0" rIns="0" bIns="0" rtlCol="0" anchor="ctr"/>
          <a:lstStyle/>
          <a:p>
            <a:pPr lvl="0" algn="ctr">
              <a:lnSpc>
                <a:spcPct val="99600"/>
              </a:lnSpc>
            </a:pPr>
            <a:r>
              <a:rPr lang="en-US" sz="2400" b="0" i="0" u="none" strike="noStrike" dirty="0">
                <a:solidFill>
                  <a:srgbClr val="222222"/>
                </a:solidFill>
                <a:latin typeface="Pretendard SemiBold"/>
              </a:rPr>
              <a:t>Cluster 2</a:t>
            </a:r>
          </a:p>
        </p:txBody>
      </p:sp>
      <p:sp>
        <p:nvSpPr>
          <p:cNvPr id="25" name="TextBox 25"/>
          <p:cNvSpPr txBox="1"/>
          <p:nvPr/>
        </p:nvSpPr>
        <p:spPr>
          <a:xfrm>
            <a:off x="12433300" y="5867400"/>
            <a:ext cx="4546600" cy="2717800"/>
          </a:xfrm>
          <a:prstGeom prst="rect">
            <a:avLst/>
          </a:prstGeom>
        </p:spPr>
        <p:txBody>
          <a:bodyPr lIns="0" tIns="0" rIns="0" bIns="0" rtlCol="0" anchor="t"/>
          <a:lstStyle/>
          <a:p>
            <a:pPr lvl="0" algn="ctr">
              <a:lnSpc>
                <a:spcPct val="141100"/>
              </a:lnSpc>
            </a:pPr>
            <a:r>
              <a:rPr lang="en-US" sz="2200" b="0" i="0" u="none" strike="noStrike">
                <a:solidFill>
                  <a:srgbClr val="222222"/>
                </a:solidFill>
                <a:latin typeface="Pretendard Regular"/>
              </a:rPr>
              <a:t>- Highest median health score</a:t>
            </a:r>
          </a:p>
          <a:p>
            <a:pPr lvl="0" algn="ctr">
              <a:lnSpc>
                <a:spcPct val="141100"/>
              </a:lnSpc>
            </a:pPr>
            <a:r>
              <a:rPr lang="en-US" sz="2200" b="0" i="0" u="none" strike="noStrike">
                <a:solidFill>
                  <a:srgbClr val="222222"/>
                </a:solidFill>
                <a:latin typeface="Pretendard Regular"/>
              </a:rPr>
              <a:t>- Balanced health score distribution</a:t>
            </a:r>
          </a:p>
          <a:p>
            <a:pPr lvl="0" algn="ctr">
              <a:lnSpc>
                <a:spcPct val="141100"/>
              </a:lnSpc>
            </a:pPr>
            <a:r>
              <a:rPr lang="en-US" sz="2200" b="0" i="0" u="none" strike="noStrike">
                <a:solidFill>
                  <a:srgbClr val="222222"/>
                </a:solidFill>
                <a:latin typeface="Pretendard Regular"/>
              </a:rPr>
              <a:t>- Frequent exercisers or non-smokers</a:t>
            </a:r>
          </a:p>
          <a:p>
            <a:pPr lvl="0" algn="ctr">
              <a:lnSpc>
                <a:spcPct val="141100"/>
              </a:lnSpc>
            </a:pPr>
            <a:r>
              <a:rPr lang="en-US" sz="2200" b="0" i="0" u="none" strike="noStrike">
                <a:solidFill>
                  <a:srgbClr val="222222"/>
                </a:solidFill>
                <a:latin typeface="Pretendard Regular"/>
              </a:rPr>
              <a:t>- Healthiest group overall</a:t>
            </a:r>
          </a:p>
          <a:p>
            <a:pPr lvl="0" algn="ctr">
              <a:lnSpc>
                <a:spcPct val="141100"/>
              </a:lnSpc>
            </a:pPr>
            <a:r>
              <a:rPr lang="en-US" sz="2200" b="0" i="0" u="none" strike="noStrike">
                <a:solidFill>
                  <a:srgbClr val="222222"/>
                </a:solidFill>
                <a:latin typeface="Pretendard Regular"/>
              </a:rPr>
              <a:t>- Low-risk group</a:t>
            </a:r>
          </a:p>
        </p:txBody>
      </p:sp>
      <p:grpSp>
        <p:nvGrpSpPr>
          <p:cNvPr id="26" name="Group 26"/>
          <p:cNvGrpSpPr/>
          <p:nvPr/>
        </p:nvGrpSpPr>
        <p:grpSpPr>
          <a:xfrm>
            <a:off x="2147483647" y="2147483647"/>
            <a:ext cx="2147483647" cy="2147483647"/>
            <a:chOff x="0" y="0"/>
            <a:chExt cx="0" cy="0"/>
          </a:xfrm>
        </p:grpSpPr>
      </p:grpSp>
      <p:pic>
        <p:nvPicPr>
          <p:cNvPr id="27" name="Picture 27"/>
          <p:cNvPicPr>
            <a:picLocks noChangeAspect="1"/>
          </p:cNvPicPr>
          <p:nvPr/>
        </p:nvPicPr>
        <p:blipFill>
          <a:blip r:embed="rId6"/>
          <a:stretch>
            <a:fillRect/>
          </a:stretch>
        </p:blipFill>
        <p:spPr>
          <a:xfrm>
            <a:off x="12433300" y="3086100"/>
            <a:ext cx="482600" cy="482600"/>
          </a:xfrm>
          <a:prstGeom prst="rect">
            <a:avLst/>
          </a:prstGeom>
        </p:spPr>
      </p:pic>
      <p:sp>
        <p:nvSpPr>
          <p:cNvPr id="28" name="TextBox 28"/>
          <p:cNvSpPr txBox="1"/>
          <p:nvPr/>
        </p:nvSpPr>
        <p:spPr>
          <a:xfrm>
            <a:off x="12471400" y="3162300"/>
            <a:ext cx="393700" cy="355600"/>
          </a:xfrm>
          <a:prstGeom prst="rect">
            <a:avLst/>
          </a:prstGeom>
        </p:spPr>
        <p:txBody>
          <a:bodyPr lIns="0" tIns="0" rIns="0" bIns="0" rtlCol="0" anchor="t"/>
          <a:lstStyle/>
          <a:p>
            <a:pPr lvl="0" algn="ctr">
              <a:lnSpc>
                <a:spcPct val="116199"/>
              </a:lnSpc>
            </a:pPr>
            <a:r>
              <a:rPr lang="en-US" sz="2000" b="0" i="0" u="none" strike="noStrike">
                <a:solidFill>
                  <a:srgbClr val="222222"/>
                </a:solidFill>
                <a:latin typeface="Vollkorn Medium"/>
              </a:rPr>
              <a:t>3</a:t>
            </a:r>
          </a:p>
        </p:txBody>
      </p:sp>
      <p:sp>
        <p:nvSpPr>
          <p:cNvPr id="29" name="TextBox 29"/>
          <p:cNvSpPr txBox="1"/>
          <p:nvPr/>
        </p:nvSpPr>
        <p:spPr>
          <a:xfrm>
            <a:off x="711200" y="1320800"/>
            <a:ext cx="16827500" cy="1066800"/>
          </a:xfrm>
          <a:prstGeom prst="rect">
            <a:avLst/>
          </a:prstGeom>
        </p:spPr>
        <p:txBody>
          <a:bodyPr lIns="0" tIns="0" rIns="0" bIns="0" rtlCol="0" anchor="ctr"/>
          <a:lstStyle/>
          <a:p>
            <a:pPr lvl="0" algn="ctr">
              <a:lnSpc>
                <a:spcPct val="99600"/>
              </a:lnSpc>
            </a:pPr>
            <a:r>
              <a:rPr lang="en-US" sz="6000" b="0" i="0" u="none" strike="noStrike" spc="-100">
                <a:solidFill>
                  <a:srgbClr val="222222"/>
                </a:solidFill>
                <a:latin typeface="Pretendard SemiBold"/>
              </a:rPr>
              <a:t>Health Score Cluster Analysis</a:t>
            </a:r>
          </a:p>
        </p:txBody>
      </p:sp>
      <p:pic>
        <p:nvPicPr>
          <p:cNvPr id="30" name="그림 29" descr="텍스트, 그래프, 라인, 스크린샷이(가) 표시된 사진&#10;&#10;AI가 생성한 콘텐츠는 부정확할 수 있습니다.">
            <a:extLst>
              <a:ext uri="{FF2B5EF4-FFF2-40B4-BE49-F238E27FC236}">
                <a16:creationId xmlns:a16="http://schemas.microsoft.com/office/drawing/2014/main" id="{50E65D4F-58E2-6AFA-1AB0-BA215EF8D41E}"/>
              </a:ext>
            </a:extLst>
          </p:cNvPr>
          <p:cNvPicPr>
            <a:picLocks noChangeAspect="1"/>
          </p:cNvPicPr>
          <p:nvPr/>
        </p:nvPicPr>
        <p:blipFill>
          <a:blip r:embed="rId8"/>
          <a:stretch>
            <a:fillRect/>
          </a:stretch>
        </p:blipFill>
        <p:spPr>
          <a:xfrm>
            <a:off x="2306990" y="2868058"/>
            <a:ext cx="2345620" cy="2586592"/>
          </a:xfrm>
          <a:prstGeom prst="rect">
            <a:avLst/>
          </a:prstGeom>
        </p:spPr>
      </p:pic>
      <p:pic>
        <p:nvPicPr>
          <p:cNvPr id="31" name="그림 30" descr="텍스트, 그래프, 라인, 스크린샷이(가) 표시된 사진&#10;&#10;AI가 생성한 콘텐츠는 부정확할 수 있습니다.">
            <a:extLst>
              <a:ext uri="{FF2B5EF4-FFF2-40B4-BE49-F238E27FC236}">
                <a16:creationId xmlns:a16="http://schemas.microsoft.com/office/drawing/2014/main" id="{51B42743-345A-C3A8-3287-721F4A25A61C}"/>
              </a:ext>
            </a:extLst>
          </p:cNvPr>
          <p:cNvPicPr>
            <a:picLocks noChangeAspect="1"/>
          </p:cNvPicPr>
          <p:nvPr/>
        </p:nvPicPr>
        <p:blipFill>
          <a:blip r:embed="rId9"/>
          <a:stretch>
            <a:fillRect/>
          </a:stretch>
        </p:blipFill>
        <p:spPr>
          <a:xfrm>
            <a:off x="7848600" y="3568700"/>
            <a:ext cx="2239433" cy="2472482"/>
          </a:xfrm>
          <a:prstGeom prst="rect">
            <a:avLst/>
          </a:prstGeom>
        </p:spPr>
      </p:pic>
      <p:pic>
        <p:nvPicPr>
          <p:cNvPr id="32" name="그림 31" descr="텍스트, 라인, 그래프, 스크린샷이(가) 표시된 사진&#10;&#10;AI가 생성한 콘텐츠는 부정확할 수 있습니다.">
            <a:extLst>
              <a:ext uri="{FF2B5EF4-FFF2-40B4-BE49-F238E27FC236}">
                <a16:creationId xmlns:a16="http://schemas.microsoft.com/office/drawing/2014/main" id="{6B65115B-2FC3-749D-80F4-9A3A208DFD1D}"/>
              </a:ext>
            </a:extLst>
          </p:cNvPr>
          <p:cNvPicPr>
            <a:picLocks noChangeAspect="1"/>
          </p:cNvPicPr>
          <p:nvPr/>
        </p:nvPicPr>
        <p:blipFill>
          <a:blip r:embed="rId10"/>
          <a:stretch>
            <a:fillRect/>
          </a:stretch>
        </p:blipFill>
        <p:spPr>
          <a:xfrm>
            <a:off x="13487400" y="2863825"/>
            <a:ext cx="2298700" cy="254121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blip>
          <a:stretch>
            <a:fillRect/>
          </a:stretch>
        </p:blipFill>
        <p:spPr>
          <a:xfrm>
            <a:off x="-393700" y="660400"/>
            <a:ext cx="6159500" cy="5930900"/>
          </a:xfrm>
          <a:prstGeom prst="rect">
            <a:avLst/>
          </a:prstGeom>
        </p:spPr>
      </p:pic>
      <p:pic>
        <p:nvPicPr>
          <p:cNvPr id="3" name="Picture 3"/>
          <p:cNvPicPr>
            <a:picLocks noChangeAspect="1"/>
          </p:cNvPicPr>
          <p:nvPr/>
        </p:nvPicPr>
        <p:blipFill>
          <a:blip r:embed="rId3">
            <a:alphaModFix amt="44000"/>
          </a:blip>
          <a:stretch>
            <a:fillRect/>
          </a:stretch>
        </p:blipFill>
        <p:spPr>
          <a:xfrm rot="-21240000">
            <a:off x="12776200" y="2336800"/>
            <a:ext cx="9067800" cy="11010900"/>
          </a:xfrm>
          <a:prstGeom prst="rect">
            <a:avLst/>
          </a:prstGeom>
        </p:spPr>
      </p:pic>
      <p:sp>
        <p:nvSpPr>
          <p:cNvPr id="4" name="TextBox 4"/>
          <p:cNvSpPr txBox="1"/>
          <p:nvPr/>
        </p:nvSpPr>
        <p:spPr>
          <a:xfrm>
            <a:off x="15481300" y="5207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5" name="Picture 5"/>
          <p:cNvPicPr>
            <a:picLocks noChangeAspect="1"/>
          </p:cNvPicPr>
          <p:nvPr/>
        </p:nvPicPr>
        <p:blipFill>
          <a:blip r:embed="rId4"/>
          <a:stretch>
            <a:fillRect/>
          </a:stretch>
        </p:blipFill>
        <p:spPr>
          <a:xfrm>
            <a:off x="787400" y="927100"/>
            <a:ext cx="16725900" cy="12700"/>
          </a:xfrm>
          <a:prstGeom prst="rect">
            <a:avLst/>
          </a:prstGeom>
        </p:spPr>
      </p:pic>
      <p:pic>
        <p:nvPicPr>
          <p:cNvPr id="6" name="Picture 6"/>
          <p:cNvPicPr>
            <a:picLocks noChangeAspect="1"/>
          </p:cNvPicPr>
          <p:nvPr/>
        </p:nvPicPr>
        <p:blipFill>
          <a:blip r:embed="rId5">
            <a:alphaModFix amt="80000"/>
          </a:blip>
          <a:stretch>
            <a:fillRect/>
          </a:stretch>
        </p:blipFill>
        <p:spPr>
          <a:xfrm>
            <a:off x="977900" y="2755900"/>
            <a:ext cx="16332200" cy="3479800"/>
          </a:xfrm>
          <a:prstGeom prst="rect">
            <a:avLst/>
          </a:prstGeom>
        </p:spPr>
      </p:pic>
      <p:pic>
        <p:nvPicPr>
          <p:cNvPr id="7" name="Picture 7"/>
          <p:cNvPicPr>
            <a:picLocks noChangeAspect="1"/>
          </p:cNvPicPr>
          <p:nvPr/>
        </p:nvPicPr>
        <p:blipFill>
          <a:blip r:embed="rId6">
            <a:alphaModFix amt="80000"/>
          </a:blip>
          <a:stretch>
            <a:fillRect/>
          </a:stretch>
        </p:blipFill>
        <p:spPr>
          <a:xfrm>
            <a:off x="977900" y="6464300"/>
            <a:ext cx="16332200" cy="3213100"/>
          </a:xfrm>
          <a:prstGeom prst="rect">
            <a:avLst/>
          </a:prstGeom>
        </p:spPr>
      </p:pic>
      <p:pic>
        <p:nvPicPr>
          <p:cNvPr id="8" name="Picture 8"/>
          <p:cNvPicPr>
            <a:picLocks noChangeAspect="1"/>
          </p:cNvPicPr>
          <p:nvPr/>
        </p:nvPicPr>
        <p:blipFill>
          <a:blip r:embed="rId7"/>
          <a:stretch>
            <a:fillRect/>
          </a:stretch>
        </p:blipFill>
        <p:spPr>
          <a:xfrm>
            <a:off x="1765300" y="5003800"/>
            <a:ext cx="14770100" cy="12700"/>
          </a:xfrm>
          <a:prstGeom prst="rect">
            <a:avLst/>
          </a:prstGeom>
        </p:spPr>
      </p:pic>
      <p:pic>
        <p:nvPicPr>
          <p:cNvPr id="9" name="Picture 9"/>
          <p:cNvPicPr>
            <a:picLocks noChangeAspect="1"/>
          </p:cNvPicPr>
          <p:nvPr/>
        </p:nvPicPr>
        <p:blipFill>
          <a:blip r:embed="rId8"/>
          <a:stretch>
            <a:fillRect/>
          </a:stretch>
        </p:blipFill>
        <p:spPr>
          <a:xfrm>
            <a:off x="3390900" y="4927600"/>
            <a:ext cx="139700" cy="139700"/>
          </a:xfrm>
          <a:prstGeom prst="rect">
            <a:avLst/>
          </a:prstGeom>
        </p:spPr>
      </p:pic>
      <p:sp>
        <p:nvSpPr>
          <p:cNvPr id="10" name="TextBox 10"/>
          <p:cNvSpPr txBox="1"/>
          <p:nvPr/>
        </p:nvSpPr>
        <p:spPr>
          <a:xfrm>
            <a:off x="3009900" y="4445000"/>
            <a:ext cx="914400" cy="317500"/>
          </a:xfrm>
          <a:prstGeom prst="rect">
            <a:avLst/>
          </a:prstGeom>
        </p:spPr>
        <p:txBody>
          <a:bodyPr lIns="0" tIns="0" rIns="0" bIns="0" rtlCol="0" anchor="ctr"/>
          <a:lstStyle/>
          <a:p>
            <a:pPr lvl="0" algn="ctr">
              <a:lnSpc>
                <a:spcPct val="99600"/>
              </a:lnSpc>
            </a:pPr>
            <a:r>
              <a:rPr lang="en-US" sz="1800" b="0" i="0" u="none" strike="noStrike">
                <a:solidFill>
                  <a:srgbClr val="222222"/>
                </a:solidFill>
                <a:latin typeface="Vollkorn Bold"/>
              </a:rPr>
              <a:t>1</a:t>
            </a:r>
          </a:p>
        </p:txBody>
      </p:sp>
      <p:sp>
        <p:nvSpPr>
          <p:cNvPr id="11" name="TextBox 11"/>
          <p:cNvSpPr txBox="1"/>
          <p:nvPr/>
        </p:nvSpPr>
        <p:spPr>
          <a:xfrm>
            <a:off x="1917700" y="5410200"/>
            <a:ext cx="3098800" cy="419100"/>
          </a:xfrm>
          <a:prstGeom prst="rect">
            <a:avLst/>
          </a:prstGeom>
        </p:spPr>
        <p:txBody>
          <a:bodyPr lIns="0" tIns="0" rIns="0" bIns="0" rtlCol="0" anchor="ctr"/>
          <a:lstStyle/>
          <a:p>
            <a:pPr lvl="0" algn="ctr">
              <a:lnSpc>
                <a:spcPct val="99600"/>
              </a:lnSpc>
            </a:pPr>
            <a:r>
              <a:rPr lang="en-US" sz="2400" b="0" i="0" u="none" strike="noStrike">
                <a:solidFill>
                  <a:srgbClr val="222222"/>
                </a:solidFill>
                <a:latin typeface="Pretendard SemiBold"/>
              </a:rPr>
              <a:t>Cluster 0</a:t>
            </a:r>
          </a:p>
        </p:txBody>
      </p:sp>
      <p:sp>
        <p:nvSpPr>
          <p:cNvPr id="12" name="TextBox 12"/>
          <p:cNvSpPr txBox="1"/>
          <p:nvPr/>
        </p:nvSpPr>
        <p:spPr>
          <a:xfrm>
            <a:off x="1727200" y="6769100"/>
            <a:ext cx="3467100" cy="2578100"/>
          </a:xfrm>
          <a:prstGeom prst="rect">
            <a:avLst/>
          </a:prstGeom>
        </p:spPr>
        <p:txBody>
          <a:bodyPr lIns="0" tIns="0" rIns="0" bIns="0" rtlCol="0" anchor="t"/>
          <a:lstStyle/>
          <a:p>
            <a:pPr lvl="0" algn="ctr">
              <a:lnSpc>
                <a:spcPct val="132800"/>
              </a:lnSpc>
            </a:pPr>
            <a:r>
              <a:rPr lang="en-US" sz="2200" b="0" i="0" u="none" strike="noStrike">
                <a:solidFill>
                  <a:srgbClr val="222222">
                    <a:alpha val="80000"/>
                  </a:srgbClr>
                </a:solidFill>
                <a:latin typeface="Pretendard Regular"/>
              </a:rPr>
              <a:t>- Good credit customers</a:t>
            </a:r>
          </a:p>
          <a:p>
            <a:pPr lvl="0" algn="ctr">
              <a:lnSpc>
                <a:spcPct val="132800"/>
              </a:lnSpc>
            </a:pPr>
            <a:r>
              <a:rPr lang="en-US" sz="2200" b="0" i="0" u="none" strike="noStrike">
                <a:solidFill>
                  <a:srgbClr val="222222">
                    <a:alpha val="80000"/>
                  </a:srgbClr>
                </a:solidFill>
                <a:latin typeface="Pretendard Regular"/>
              </a:rPr>
              <a:t>- Scores mostly 0.3+</a:t>
            </a:r>
          </a:p>
          <a:p>
            <a:pPr lvl="0" algn="ctr">
              <a:lnSpc>
                <a:spcPct val="132800"/>
              </a:lnSpc>
            </a:pPr>
            <a:r>
              <a:rPr lang="en-US" sz="2200" b="0" i="0" u="none" strike="noStrike">
                <a:solidFill>
                  <a:srgbClr val="222222">
                    <a:alpha val="80000"/>
                  </a:srgbClr>
                </a:solidFill>
                <a:latin typeface="Pretendard Regular"/>
              </a:rPr>
              <a:t>- Longer insurance coverage</a:t>
            </a:r>
          </a:p>
          <a:p>
            <a:pPr lvl="0" algn="ctr">
              <a:lnSpc>
                <a:spcPct val="132800"/>
              </a:lnSpc>
            </a:pPr>
            <a:r>
              <a:rPr lang="en-US" sz="2200" b="0" i="0" u="none" strike="noStrike">
                <a:solidFill>
                  <a:srgbClr val="222222">
                    <a:alpha val="80000"/>
                  </a:srgbClr>
                </a:solidFill>
                <a:latin typeface="Pretendard Regular"/>
              </a:rPr>
              <a:t>- Wide score distribution</a:t>
            </a:r>
          </a:p>
          <a:p>
            <a:pPr lvl="0" algn="ctr">
              <a:lnSpc>
                <a:spcPct val="132800"/>
              </a:lnSpc>
            </a:pPr>
            <a:r>
              <a:rPr lang="en-US" sz="2200" b="0" i="0" u="none" strike="noStrike">
                <a:solidFill>
                  <a:srgbClr val="222222">
                    <a:alpha val="80000"/>
                  </a:srgbClr>
                </a:solidFill>
                <a:latin typeface="Pretendard Regular"/>
              </a:rPr>
              <a:t>- Low-risk group</a:t>
            </a:r>
          </a:p>
        </p:txBody>
      </p:sp>
      <p:pic>
        <p:nvPicPr>
          <p:cNvPr id="13" name="Picture 13"/>
          <p:cNvPicPr>
            <a:picLocks noChangeAspect="1"/>
          </p:cNvPicPr>
          <p:nvPr/>
        </p:nvPicPr>
        <p:blipFill>
          <a:blip r:embed="rId8"/>
          <a:stretch>
            <a:fillRect/>
          </a:stretch>
        </p:blipFill>
        <p:spPr>
          <a:xfrm>
            <a:off x="7175500" y="4927600"/>
            <a:ext cx="139700" cy="139700"/>
          </a:xfrm>
          <a:prstGeom prst="rect">
            <a:avLst/>
          </a:prstGeom>
        </p:spPr>
      </p:pic>
      <p:sp>
        <p:nvSpPr>
          <p:cNvPr id="14" name="TextBox 14"/>
          <p:cNvSpPr txBox="1"/>
          <p:nvPr/>
        </p:nvSpPr>
        <p:spPr>
          <a:xfrm>
            <a:off x="6794500" y="4445000"/>
            <a:ext cx="914400" cy="317500"/>
          </a:xfrm>
          <a:prstGeom prst="rect">
            <a:avLst/>
          </a:prstGeom>
        </p:spPr>
        <p:txBody>
          <a:bodyPr lIns="0" tIns="0" rIns="0" bIns="0" rtlCol="0" anchor="ctr"/>
          <a:lstStyle/>
          <a:p>
            <a:pPr lvl="0" algn="ctr">
              <a:lnSpc>
                <a:spcPct val="99600"/>
              </a:lnSpc>
            </a:pPr>
            <a:r>
              <a:rPr lang="en-US" sz="1800" b="0" i="0" u="none" strike="noStrike">
                <a:solidFill>
                  <a:srgbClr val="222222"/>
                </a:solidFill>
                <a:latin typeface="Vollkorn Bold"/>
              </a:rPr>
              <a:t>2</a:t>
            </a:r>
          </a:p>
        </p:txBody>
      </p:sp>
      <p:sp>
        <p:nvSpPr>
          <p:cNvPr id="15" name="TextBox 15"/>
          <p:cNvSpPr txBox="1"/>
          <p:nvPr/>
        </p:nvSpPr>
        <p:spPr>
          <a:xfrm>
            <a:off x="5511800" y="6769100"/>
            <a:ext cx="3467100" cy="2133600"/>
          </a:xfrm>
          <a:prstGeom prst="rect">
            <a:avLst/>
          </a:prstGeom>
        </p:spPr>
        <p:txBody>
          <a:bodyPr lIns="0" tIns="0" rIns="0" bIns="0" rtlCol="0" anchor="t"/>
          <a:lstStyle/>
          <a:p>
            <a:pPr lvl="0" algn="ctr">
              <a:lnSpc>
                <a:spcPct val="132800"/>
              </a:lnSpc>
            </a:pPr>
            <a:r>
              <a:rPr lang="en-US" sz="2200" b="0" i="0" u="none" strike="noStrike">
                <a:solidFill>
                  <a:srgbClr val="222222">
                    <a:alpha val="80000"/>
                  </a:srgbClr>
                </a:solidFill>
                <a:latin typeface="Pretendard Regular"/>
              </a:rPr>
              <a:t>- Moderate credit scores</a:t>
            </a:r>
          </a:p>
          <a:p>
            <a:pPr lvl="0" algn="ctr">
              <a:lnSpc>
                <a:spcPct val="132800"/>
              </a:lnSpc>
            </a:pPr>
            <a:r>
              <a:rPr lang="en-US" sz="2200" b="0" i="0" u="none" strike="noStrike">
                <a:solidFill>
                  <a:srgbClr val="222222">
                    <a:alpha val="80000"/>
                  </a:srgbClr>
                </a:solidFill>
                <a:latin typeface="Pretendard Regular"/>
              </a:rPr>
              <a:t>- Mix of risk levels</a:t>
            </a:r>
          </a:p>
          <a:p>
            <a:pPr lvl="0" algn="ctr">
              <a:lnSpc>
                <a:spcPct val="132800"/>
              </a:lnSpc>
            </a:pPr>
            <a:r>
              <a:rPr lang="en-US" sz="2200" b="0" i="0" u="none" strike="noStrike">
                <a:solidFill>
                  <a:srgbClr val="222222">
                    <a:alpha val="80000"/>
                  </a:srgbClr>
                </a:solidFill>
                <a:latin typeface="Pretendard Regular"/>
              </a:rPr>
              <a:t>- Some low outliers</a:t>
            </a:r>
          </a:p>
          <a:p>
            <a:pPr lvl="0" algn="ctr">
              <a:lnSpc>
                <a:spcPct val="132800"/>
              </a:lnSpc>
            </a:pPr>
            <a:r>
              <a:rPr lang="en-US" sz="2200" b="0" i="0" u="none" strike="noStrike">
                <a:solidFill>
                  <a:srgbClr val="222222">
                    <a:alpha val="80000"/>
                  </a:srgbClr>
                </a:solidFill>
                <a:latin typeface="Pretendard Regular"/>
              </a:rPr>
              <a:t>- Varied insurance history</a:t>
            </a:r>
          </a:p>
          <a:p>
            <a:pPr lvl="0" algn="ctr">
              <a:lnSpc>
                <a:spcPct val="132800"/>
              </a:lnSpc>
            </a:pPr>
            <a:r>
              <a:rPr lang="en-US" sz="2200" b="0" i="0" u="none" strike="noStrike">
                <a:solidFill>
                  <a:srgbClr val="222222">
                    <a:alpha val="80000"/>
                  </a:srgbClr>
                </a:solidFill>
                <a:latin typeface="Pretendard Regular"/>
              </a:rPr>
              <a:t>- Medium-risk group</a:t>
            </a:r>
          </a:p>
        </p:txBody>
      </p:sp>
      <p:pic>
        <p:nvPicPr>
          <p:cNvPr id="16" name="Picture 16"/>
          <p:cNvPicPr>
            <a:picLocks noChangeAspect="1"/>
          </p:cNvPicPr>
          <p:nvPr/>
        </p:nvPicPr>
        <p:blipFill>
          <a:blip r:embed="rId8"/>
          <a:stretch>
            <a:fillRect/>
          </a:stretch>
        </p:blipFill>
        <p:spPr>
          <a:xfrm>
            <a:off x="10960100" y="4927600"/>
            <a:ext cx="139700" cy="139700"/>
          </a:xfrm>
          <a:prstGeom prst="rect">
            <a:avLst/>
          </a:prstGeom>
        </p:spPr>
      </p:pic>
      <p:sp>
        <p:nvSpPr>
          <p:cNvPr id="17" name="TextBox 17"/>
          <p:cNvSpPr txBox="1"/>
          <p:nvPr/>
        </p:nvSpPr>
        <p:spPr>
          <a:xfrm>
            <a:off x="10579100" y="4445000"/>
            <a:ext cx="914400" cy="317500"/>
          </a:xfrm>
          <a:prstGeom prst="rect">
            <a:avLst/>
          </a:prstGeom>
        </p:spPr>
        <p:txBody>
          <a:bodyPr lIns="0" tIns="0" rIns="0" bIns="0" rtlCol="0" anchor="ctr"/>
          <a:lstStyle/>
          <a:p>
            <a:pPr lvl="0" algn="ctr">
              <a:lnSpc>
                <a:spcPct val="99600"/>
              </a:lnSpc>
            </a:pPr>
            <a:r>
              <a:rPr lang="en-US" sz="1800" b="0" i="0" u="none" strike="noStrike">
                <a:solidFill>
                  <a:srgbClr val="222222"/>
                </a:solidFill>
                <a:latin typeface="Vollkorn Bold"/>
              </a:rPr>
              <a:t>3</a:t>
            </a:r>
          </a:p>
        </p:txBody>
      </p:sp>
      <p:sp>
        <p:nvSpPr>
          <p:cNvPr id="18" name="TextBox 18"/>
          <p:cNvSpPr txBox="1"/>
          <p:nvPr/>
        </p:nvSpPr>
        <p:spPr>
          <a:xfrm>
            <a:off x="9309100" y="6769100"/>
            <a:ext cx="3467100" cy="2578100"/>
          </a:xfrm>
          <a:prstGeom prst="rect">
            <a:avLst/>
          </a:prstGeom>
        </p:spPr>
        <p:txBody>
          <a:bodyPr lIns="0" tIns="0" rIns="0" bIns="0" rtlCol="0" anchor="t"/>
          <a:lstStyle/>
          <a:p>
            <a:pPr lvl="0" algn="ctr">
              <a:lnSpc>
                <a:spcPct val="132800"/>
              </a:lnSpc>
            </a:pPr>
            <a:r>
              <a:rPr lang="en-US" sz="2200" b="0" i="0" u="none" strike="noStrike">
                <a:solidFill>
                  <a:srgbClr val="222222">
                    <a:alpha val="80000"/>
                  </a:srgbClr>
                </a:solidFill>
                <a:latin typeface="Pretendard Regular"/>
              </a:rPr>
              <a:t>- High credit risk customers</a:t>
            </a:r>
          </a:p>
          <a:p>
            <a:pPr lvl="0" algn="ctr">
              <a:lnSpc>
                <a:spcPct val="132800"/>
              </a:lnSpc>
            </a:pPr>
            <a:r>
              <a:rPr lang="en-US" sz="2200" b="0" i="0" u="none" strike="noStrike">
                <a:solidFill>
                  <a:srgbClr val="222222">
                    <a:alpha val="80000"/>
                  </a:srgbClr>
                </a:solidFill>
                <a:latin typeface="Pretendard Regular"/>
              </a:rPr>
              <a:t>- Very low median score</a:t>
            </a:r>
          </a:p>
          <a:p>
            <a:pPr lvl="0" algn="ctr">
              <a:lnSpc>
                <a:spcPct val="132800"/>
              </a:lnSpc>
            </a:pPr>
            <a:r>
              <a:rPr lang="en-US" sz="2200" b="0" i="0" u="none" strike="noStrike">
                <a:solidFill>
                  <a:srgbClr val="222222">
                    <a:alpha val="80000"/>
                  </a:srgbClr>
                </a:solidFill>
                <a:latin typeface="Pretendard Regular"/>
              </a:rPr>
              <a:t>- Narrow score distribution</a:t>
            </a:r>
          </a:p>
          <a:p>
            <a:pPr lvl="0" algn="ctr">
              <a:lnSpc>
                <a:spcPct val="132800"/>
              </a:lnSpc>
            </a:pPr>
            <a:r>
              <a:rPr lang="en-US" sz="2200" b="0" i="0" u="none" strike="noStrike">
                <a:solidFill>
                  <a:srgbClr val="222222">
                    <a:alpha val="80000"/>
                  </a:srgbClr>
                </a:solidFill>
                <a:latin typeface="Pretendard Regular"/>
              </a:rPr>
              <a:t>- Likely shorter coverage</a:t>
            </a:r>
          </a:p>
          <a:p>
            <a:pPr lvl="0" algn="ctr">
              <a:lnSpc>
                <a:spcPct val="132800"/>
              </a:lnSpc>
            </a:pPr>
            <a:r>
              <a:rPr lang="en-US" sz="2200" b="0" i="0" u="none" strike="noStrike">
                <a:solidFill>
                  <a:srgbClr val="222222">
                    <a:alpha val="80000"/>
                  </a:srgbClr>
                </a:solidFill>
                <a:latin typeface="Pretendard Regular"/>
              </a:rPr>
              <a:t>- High-risk group</a:t>
            </a:r>
          </a:p>
        </p:txBody>
      </p:sp>
      <p:pic>
        <p:nvPicPr>
          <p:cNvPr id="19" name="Picture 19"/>
          <p:cNvPicPr>
            <a:picLocks noChangeAspect="1"/>
          </p:cNvPicPr>
          <p:nvPr/>
        </p:nvPicPr>
        <p:blipFill>
          <a:blip r:embed="rId8"/>
          <a:stretch>
            <a:fillRect/>
          </a:stretch>
        </p:blipFill>
        <p:spPr>
          <a:xfrm>
            <a:off x="14757400" y="4927600"/>
            <a:ext cx="139700" cy="139700"/>
          </a:xfrm>
          <a:prstGeom prst="rect">
            <a:avLst/>
          </a:prstGeom>
        </p:spPr>
      </p:pic>
      <p:pic>
        <p:nvPicPr>
          <p:cNvPr id="22" name="Picture 22"/>
          <p:cNvPicPr>
            <a:picLocks noChangeAspect="1"/>
          </p:cNvPicPr>
          <p:nvPr/>
        </p:nvPicPr>
        <p:blipFill>
          <a:blip r:embed="rId9"/>
          <a:stretch>
            <a:fillRect/>
          </a:stretch>
        </p:blipFill>
        <p:spPr>
          <a:xfrm>
            <a:off x="14516100" y="3441700"/>
            <a:ext cx="762000" cy="762000"/>
          </a:xfrm>
          <a:prstGeom prst="rect">
            <a:avLst/>
          </a:prstGeom>
        </p:spPr>
      </p:pic>
      <p:sp>
        <p:nvSpPr>
          <p:cNvPr id="24" name="TextBox 24"/>
          <p:cNvSpPr txBox="1"/>
          <p:nvPr/>
        </p:nvSpPr>
        <p:spPr>
          <a:xfrm>
            <a:off x="14363700" y="4445000"/>
            <a:ext cx="914400" cy="317500"/>
          </a:xfrm>
          <a:prstGeom prst="rect">
            <a:avLst/>
          </a:prstGeom>
        </p:spPr>
        <p:txBody>
          <a:bodyPr lIns="0" tIns="0" rIns="0" bIns="0" rtlCol="0" anchor="ctr"/>
          <a:lstStyle/>
          <a:p>
            <a:pPr lvl="0" algn="ctr">
              <a:lnSpc>
                <a:spcPct val="99600"/>
              </a:lnSpc>
            </a:pPr>
            <a:r>
              <a:rPr lang="en-US" sz="1800" b="0" i="0" u="none" strike="noStrike">
                <a:solidFill>
                  <a:srgbClr val="222222"/>
                </a:solidFill>
                <a:latin typeface="Vollkorn Bold"/>
              </a:rPr>
              <a:t>4</a:t>
            </a:r>
          </a:p>
        </p:txBody>
      </p:sp>
      <p:sp>
        <p:nvSpPr>
          <p:cNvPr id="25" name="TextBox 25"/>
          <p:cNvSpPr txBox="1"/>
          <p:nvPr/>
        </p:nvSpPr>
        <p:spPr>
          <a:xfrm>
            <a:off x="13093700" y="6769100"/>
            <a:ext cx="3467100" cy="3454400"/>
          </a:xfrm>
          <a:prstGeom prst="rect">
            <a:avLst/>
          </a:prstGeom>
        </p:spPr>
        <p:txBody>
          <a:bodyPr lIns="0" tIns="0" rIns="0" bIns="0" rtlCol="0" anchor="t"/>
          <a:lstStyle/>
          <a:p>
            <a:pPr lvl="0" algn="ctr">
              <a:lnSpc>
                <a:spcPct val="132800"/>
              </a:lnSpc>
            </a:pPr>
            <a:r>
              <a:rPr lang="en-US" sz="2200" b="0" i="0" u="none" strike="noStrike">
                <a:solidFill>
                  <a:srgbClr val="222222">
                    <a:alpha val="80000"/>
                  </a:srgbClr>
                </a:solidFill>
                <a:latin typeface="Pretendard Regular"/>
              </a:rPr>
              <a:t>- Pricing strategy per cluster</a:t>
            </a:r>
          </a:p>
          <a:p>
            <a:pPr lvl="0" algn="ctr">
              <a:lnSpc>
                <a:spcPct val="132800"/>
              </a:lnSpc>
            </a:pPr>
            <a:r>
              <a:rPr lang="en-US" sz="2200" b="0" i="0" u="none" strike="noStrike">
                <a:solidFill>
                  <a:srgbClr val="222222">
                    <a:alpha val="80000"/>
                  </a:srgbClr>
                </a:solidFill>
                <a:latin typeface="Pretendard Regular"/>
              </a:rPr>
              <a:t>- Tailored coverage options</a:t>
            </a:r>
          </a:p>
          <a:p>
            <a:pPr lvl="0" algn="ctr">
              <a:lnSpc>
                <a:spcPct val="132800"/>
              </a:lnSpc>
            </a:pPr>
            <a:r>
              <a:rPr lang="en-US" sz="2200" b="0" i="0" u="none" strike="noStrike">
                <a:solidFill>
                  <a:srgbClr val="222222">
                    <a:alpha val="80000"/>
                  </a:srgbClr>
                </a:solidFill>
                <a:latin typeface="Pretendard Regular"/>
              </a:rPr>
              <a:t>- Risk management policies</a:t>
            </a:r>
          </a:p>
          <a:p>
            <a:pPr lvl="0" algn="ctr">
              <a:lnSpc>
                <a:spcPct val="132800"/>
              </a:lnSpc>
            </a:pPr>
            <a:r>
              <a:rPr lang="en-US" sz="2200" b="0" i="0" u="none" strike="noStrike">
                <a:solidFill>
                  <a:srgbClr val="222222">
                    <a:alpha val="80000"/>
                  </a:srgbClr>
                </a:solidFill>
                <a:latin typeface="Pretendard Regular"/>
              </a:rPr>
              <a:t>- Customer retention focus</a:t>
            </a:r>
          </a:p>
          <a:p>
            <a:pPr lvl="0" algn="ctr">
              <a:lnSpc>
                <a:spcPct val="132800"/>
              </a:lnSpc>
            </a:pPr>
            <a:r>
              <a:rPr lang="en-US" sz="2200" b="0" i="0" u="none" strike="noStrike">
                <a:solidFill>
                  <a:srgbClr val="222222">
                    <a:alpha val="80000"/>
                  </a:srgbClr>
                </a:solidFill>
                <a:latin typeface="Pretendard Regular"/>
              </a:rPr>
              <a:t>- Targeted marketing plans</a:t>
            </a:r>
          </a:p>
        </p:txBody>
      </p:sp>
      <p:sp>
        <p:nvSpPr>
          <p:cNvPr id="26" name="TextBox 26"/>
          <p:cNvSpPr txBox="1"/>
          <p:nvPr/>
        </p:nvSpPr>
        <p:spPr>
          <a:xfrm>
            <a:off x="711200" y="1320800"/>
            <a:ext cx="16827500" cy="1066800"/>
          </a:xfrm>
          <a:prstGeom prst="rect">
            <a:avLst/>
          </a:prstGeom>
        </p:spPr>
        <p:txBody>
          <a:bodyPr lIns="0" tIns="0" rIns="0" bIns="0" rtlCol="0" anchor="ctr"/>
          <a:lstStyle/>
          <a:p>
            <a:pPr lvl="0" algn="ctr">
              <a:lnSpc>
                <a:spcPct val="99600"/>
              </a:lnSpc>
            </a:pPr>
            <a:r>
              <a:rPr lang="en-US" sz="6000" b="0" i="0" u="none" strike="noStrike" spc="-100">
                <a:solidFill>
                  <a:srgbClr val="222222"/>
                </a:solidFill>
                <a:latin typeface="Pretendard SemiBold"/>
              </a:rPr>
              <a:t>Other Score Cluster Analysis</a:t>
            </a:r>
          </a:p>
        </p:txBody>
      </p:sp>
      <p:sp>
        <p:nvSpPr>
          <p:cNvPr id="27" name="TextBox 27"/>
          <p:cNvSpPr txBox="1"/>
          <p:nvPr/>
        </p:nvSpPr>
        <p:spPr>
          <a:xfrm>
            <a:off x="5702300" y="5410200"/>
            <a:ext cx="3098800" cy="419100"/>
          </a:xfrm>
          <a:prstGeom prst="rect">
            <a:avLst/>
          </a:prstGeom>
        </p:spPr>
        <p:txBody>
          <a:bodyPr lIns="0" tIns="0" rIns="0" bIns="0" rtlCol="0" anchor="ctr"/>
          <a:lstStyle/>
          <a:p>
            <a:pPr lvl="0" algn="ctr">
              <a:lnSpc>
                <a:spcPct val="99600"/>
              </a:lnSpc>
            </a:pPr>
            <a:r>
              <a:rPr lang="en-US" sz="2400" b="0" i="0" u="none" strike="noStrike">
                <a:solidFill>
                  <a:srgbClr val="222222"/>
                </a:solidFill>
                <a:latin typeface="Pretendard SemiBold"/>
              </a:rPr>
              <a:t>Cluster 1</a:t>
            </a:r>
          </a:p>
        </p:txBody>
      </p:sp>
      <p:sp>
        <p:nvSpPr>
          <p:cNvPr id="28" name="TextBox 28"/>
          <p:cNvSpPr txBox="1"/>
          <p:nvPr/>
        </p:nvSpPr>
        <p:spPr>
          <a:xfrm>
            <a:off x="9486900" y="5410200"/>
            <a:ext cx="3098800" cy="419100"/>
          </a:xfrm>
          <a:prstGeom prst="rect">
            <a:avLst/>
          </a:prstGeom>
        </p:spPr>
        <p:txBody>
          <a:bodyPr lIns="0" tIns="0" rIns="0" bIns="0" rtlCol="0" anchor="ctr"/>
          <a:lstStyle/>
          <a:p>
            <a:pPr lvl="0" algn="ctr">
              <a:lnSpc>
                <a:spcPct val="99600"/>
              </a:lnSpc>
            </a:pPr>
            <a:r>
              <a:rPr lang="en-US" sz="2400" b="0" i="0" u="none" strike="noStrike">
                <a:solidFill>
                  <a:srgbClr val="222222"/>
                </a:solidFill>
                <a:latin typeface="Pretendard SemiBold"/>
              </a:rPr>
              <a:t>Cluster 2</a:t>
            </a:r>
          </a:p>
        </p:txBody>
      </p:sp>
      <p:sp>
        <p:nvSpPr>
          <p:cNvPr id="29" name="TextBox 29"/>
          <p:cNvSpPr txBox="1"/>
          <p:nvPr/>
        </p:nvSpPr>
        <p:spPr>
          <a:xfrm>
            <a:off x="13271500" y="5410200"/>
            <a:ext cx="3098800" cy="419100"/>
          </a:xfrm>
          <a:prstGeom prst="rect">
            <a:avLst/>
          </a:prstGeom>
        </p:spPr>
        <p:txBody>
          <a:bodyPr lIns="0" tIns="0" rIns="0" bIns="0" rtlCol="0" anchor="ctr"/>
          <a:lstStyle/>
          <a:p>
            <a:pPr lvl="0" algn="ctr">
              <a:lnSpc>
                <a:spcPct val="99600"/>
              </a:lnSpc>
            </a:pPr>
            <a:r>
              <a:rPr lang="en-US" sz="2400" b="0" i="0" u="none" strike="noStrike">
                <a:solidFill>
                  <a:srgbClr val="222222"/>
                </a:solidFill>
                <a:latin typeface="Pretendard SemiBold"/>
              </a:rPr>
              <a:t>Implications</a:t>
            </a:r>
          </a:p>
        </p:txBody>
      </p:sp>
      <p:pic>
        <p:nvPicPr>
          <p:cNvPr id="30" name="그림 29" descr="텍스트, 그래프, 라인, 도표이(가) 표시된 사진&#10;&#10;AI가 생성한 콘텐츠는 부정확할 수 있습니다.">
            <a:extLst>
              <a:ext uri="{FF2B5EF4-FFF2-40B4-BE49-F238E27FC236}">
                <a16:creationId xmlns:a16="http://schemas.microsoft.com/office/drawing/2014/main" id="{D6C7F94D-84B8-3B11-2514-7834B3A306E3}"/>
              </a:ext>
            </a:extLst>
          </p:cNvPr>
          <p:cNvPicPr>
            <a:picLocks noChangeAspect="1"/>
          </p:cNvPicPr>
          <p:nvPr/>
        </p:nvPicPr>
        <p:blipFill>
          <a:blip r:embed="rId10"/>
          <a:stretch>
            <a:fillRect/>
          </a:stretch>
        </p:blipFill>
        <p:spPr>
          <a:xfrm>
            <a:off x="2503535" y="2820670"/>
            <a:ext cx="1835785" cy="2024380"/>
          </a:xfrm>
          <a:prstGeom prst="rect">
            <a:avLst/>
          </a:prstGeom>
        </p:spPr>
      </p:pic>
      <p:pic>
        <p:nvPicPr>
          <p:cNvPr id="31" name="그림 30" descr="텍스트, 그래프, 라인, 스크린샷이(가) 표시된 사진&#10;&#10;AI가 생성한 콘텐츠는 부정확할 수 있습니다.">
            <a:extLst>
              <a:ext uri="{FF2B5EF4-FFF2-40B4-BE49-F238E27FC236}">
                <a16:creationId xmlns:a16="http://schemas.microsoft.com/office/drawing/2014/main" id="{56BDFA79-1F1D-E2EF-D9E6-63A133D6EFB0}"/>
              </a:ext>
            </a:extLst>
          </p:cNvPr>
          <p:cNvPicPr>
            <a:picLocks noChangeAspect="1"/>
          </p:cNvPicPr>
          <p:nvPr/>
        </p:nvPicPr>
        <p:blipFill>
          <a:blip r:embed="rId11"/>
          <a:stretch>
            <a:fillRect/>
          </a:stretch>
        </p:blipFill>
        <p:spPr>
          <a:xfrm>
            <a:off x="6253067" y="2856230"/>
            <a:ext cx="1835785" cy="2026920"/>
          </a:xfrm>
          <a:prstGeom prst="rect">
            <a:avLst/>
          </a:prstGeom>
        </p:spPr>
      </p:pic>
      <p:pic>
        <p:nvPicPr>
          <p:cNvPr id="32" name="그림 31" descr="텍스트, 그래프, 라인, 도표이(가) 표시된 사진&#10;&#10;AI가 생성한 콘텐츠는 부정확할 수 있습니다.">
            <a:extLst>
              <a:ext uri="{FF2B5EF4-FFF2-40B4-BE49-F238E27FC236}">
                <a16:creationId xmlns:a16="http://schemas.microsoft.com/office/drawing/2014/main" id="{237176D3-F50E-C200-A5E0-22F6F5FF231E}"/>
              </a:ext>
            </a:extLst>
          </p:cNvPr>
          <p:cNvPicPr>
            <a:picLocks noChangeAspect="1"/>
          </p:cNvPicPr>
          <p:nvPr/>
        </p:nvPicPr>
        <p:blipFill>
          <a:blip r:embed="rId12"/>
          <a:stretch>
            <a:fillRect/>
          </a:stretch>
        </p:blipFill>
        <p:spPr>
          <a:xfrm>
            <a:off x="10055035" y="2812838"/>
            <a:ext cx="1828800" cy="20212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7000"/>
          </a:blip>
          <a:stretch>
            <a:fillRect/>
          </a:stretch>
        </p:blipFill>
        <p:spPr>
          <a:xfrm>
            <a:off x="-3060700" y="1854200"/>
            <a:ext cx="10401300" cy="10820400"/>
          </a:xfrm>
          <a:prstGeom prst="rect">
            <a:avLst/>
          </a:prstGeom>
        </p:spPr>
      </p:pic>
      <p:sp>
        <p:nvSpPr>
          <p:cNvPr id="3" name="TextBox 3"/>
          <p:cNvSpPr txBox="1"/>
          <p:nvPr/>
        </p:nvSpPr>
        <p:spPr>
          <a:xfrm>
            <a:off x="15481300" y="5207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4" name="Picture 4"/>
          <p:cNvPicPr>
            <a:picLocks noChangeAspect="1"/>
          </p:cNvPicPr>
          <p:nvPr/>
        </p:nvPicPr>
        <p:blipFill>
          <a:blip r:embed="rId3"/>
          <a:stretch>
            <a:fillRect/>
          </a:stretch>
        </p:blipFill>
        <p:spPr>
          <a:xfrm>
            <a:off x="787400" y="927100"/>
            <a:ext cx="16725900" cy="12700"/>
          </a:xfrm>
          <a:prstGeom prst="rect">
            <a:avLst/>
          </a:prstGeom>
        </p:spPr>
      </p:pic>
      <p:pic>
        <p:nvPicPr>
          <p:cNvPr id="5" name="Picture 5"/>
          <p:cNvPicPr>
            <a:picLocks noChangeAspect="1"/>
          </p:cNvPicPr>
          <p:nvPr/>
        </p:nvPicPr>
        <p:blipFill>
          <a:blip r:embed="rId4">
            <a:alphaModFix amt="80000"/>
          </a:blip>
          <a:stretch>
            <a:fillRect/>
          </a:stretch>
        </p:blipFill>
        <p:spPr>
          <a:xfrm>
            <a:off x="-1898650" y="1092200"/>
            <a:ext cx="21907500" cy="3581400"/>
          </a:xfrm>
          <a:prstGeom prst="rect">
            <a:avLst/>
          </a:prstGeom>
        </p:spPr>
      </p:pic>
      <p:pic>
        <p:nvPicPr>
          <p:cNvPr id="6" name="Picture 6"/>
          <p:cNvPicPr>
            <a:picLocks noChangeAspect="1"/>
          </p:cNvPicPr>
          <p:nvPr/>
        </p:nvPicPr>
        <p:blipFill>
          <a:blip r:embed="rId5"/>
          <a:stretch>
            <a:fillRect/>
          </a:stretch>
        </p:blipFill>
        <p:spPr>
          <a:xfrm rot="10800000">
            <a:off x="-698500" y="4279900"/>
            <a:ext cx="19507200" cy="12700"/>
          </a:xfrm>
          <a:prstGeom prst="rect">
            <a:avLst/>
          </a:prstGeom>
        </p:spPr>
      </p:pic>
      <p:sp>
        <p:nvSpPr>
          <p:cNvPr id="7" name="TextBox 7"/>
          <p:cNvSpPr txBox="1"/>
          <p:nvPr/>
        </p:nvSpPr>
        <p:spPr>
          <a:xfrm>
            <a:off x="304800" y="-118533"/>
            <a:ext cx="16827500" cy="1066800"/>
          </a:xfrm>
          <a:prstGeom prst="rect">
            <a:avLst/>
          </a:prstGeom>
        </p:spPr>
        <p:txBody>
          <a:bodyPr lIns="0" tIns="0" rIns="0" bIns="0" rtlCol="0" anchor="ctr"/>
          <a:lstStyle/>
          <a:p>
            <a:pPr lvl="0" algn="ctr">
              <a:lnSpc>
                <a:spcPct val="99600"/>
              </a:lnSpc>
            </a:pPr>
            <a:r>
              <a:rPr lang="en-US" sz="6000" b="0" i="0" u="none" strike="noStrike" spc="-100" dirty="0">
                <a:solidFill>
                  <a:srgbClr val="222222"/>
                </a:solidFill>
                <a:latin typeface="Pretendard SemiBold"/>
              </a:rPr>
              <a:t>Regression Analysis Process</a:t>
            </a:r>
          </a:p>
        </p:txBody>
      </p:sp>
      <p:grpSp>
        <p:nvGrpSpPr>
          <p:cNvPr id="10" name="Group 10"/>
          <p:cNvGrpSpPr/>
          <p:nvPr/>
        </p:nvGrpSpPr>
        <p:grpSpPr>
          <a:xfrm>
            <a:off x="2147483647" y="2147483647"/>
            <a:ext cx="2147483647" cy="2147483647"/>
            <a:chOff x="0" y="0"/>
            <a:chExt cx="0" cy="0"/>
          </a:xfrm>
        </p:grpSpPr>
      </p:grpSp>
      <p:grpSp>
        <p:nvGrpSpPr>
          <p:cNvPr id="13" name="Group 13"/>
          <p:cNvGrpSpPr/>
          <p:nvPr/>
        </p:nvGrpSpPr>
        <p:grpSpPr>
          <a:xfrm>
            <a:off x="2147483647" y="2147483647"/>
            <a:ext cx="2147483647" cy="2147483647"/>
            <a:chOff x="0" y="0"/>
            <a:chExt cx="0" cy="0"/>
          </a:xfrm>
        </p:grpSpPr>
      </p:grpSp>
      <p:sp>
        <p:nvSpPr>
          <p:cNvPr id="20" name="TextBox 20"/>
          <p:cNvSpPr txBox="1"/>
          <p:nvPr/>
        </p:nvSpPr>
        <p:spPr>
          <a:xfrm>
            <a:off x="444500" y="5511800"/>
            <a:ext cx="3098800" cy="419100"/>
          </a:xfrm>
          <a:prstGeom prst="rect">
            <a:avLst/>
          </a:prstGeom>
        </p:spPr>
        <p:txBody>
          <a:bodyPr lIns="0" tIns="0" rIns="0" bIns="0" rtlCol="0" anchor="ctr"/>
          <a:lstStyle/>
          <a:p>
            <a:pPr lvl="0" algn="ctr">
              <a:lnSpc>
                <a:spcPct val="99600"/>
              </a:lnSpc>
            </a:pPr>
            <a:r>
              <a:rPr lang="en-US" sz="2400" b="0" i="0" u="none" strike="noStrike">
                <a:solidFill>
                  <a:srgbClr val="222222"/>
                </a:solidFill>
                <a:latin typeface="Pretendard SemiBold"/>
              </a:rPr>
              <a:t>Goal</a:t>
            </a:r>
          </a:p>
        </p:txBody>
      </p:sp>
      <p:sp>
        <p:nvSpPr>
          <p:cNvPr id="21" name="TextBox 21"/>
          <p:cNvSpPr txBox="1"/>
          <p:nvPr/>
        </p:nvSpPr>
        <p:spPr>
          <a:xfrm>
            <a:off x="444500" y="6769100"/>
            <a:ext cx="3098800" cy="2578100"/>
          </a:xfrm>
          <a:prstGeom prst="rect">
            <a:avLst/>
          </a:prstGeom>
        </p:spPr>
        <p:txBody>
          <a:bodyPr lIns="0" tIns="0" rIns="0" bIns="0" rtlCol="0" anchor="t"/>
          <a:lstStyle/>
          <a:p>
            <a:pPr lvl="0" algn="ctr">
              <a:lnSpc>
                <a:spcPct val="132800"/>
              </a:lnSpc>
            </a:pPr>
            <a:r>
              <a:rPr lang="en-US" sz="2200" b="0" i="0" u="none" strike="noStrike">
                <a:solidFill>
                  <a:srgbClr val="222222">
                    <a:alpha val="80000"/>
                  </a:srgbClr>
                </a:solidFill>
                <a:latin typeface="Pretendard Regular"/>
              </a:rPr>
              <a:t>- Predict Premium Amount</a:t>
            </a:r>
          </a:p>
          <a:p>
            <a:pPr lvl="0" algn="ctr">
              <a:lnSpc>
                <a:spcPct val="132800"/>
              </a:lnSpc>
            </a:pPr>
            <a:r>
              <a:rPr lang="en-US" sz="2200" b="0" i="0" u="none" strike="noStrike">
                <a:solidFill>
                  <a:srgbClr val="222222">
                    <a:alpha val="80000"/>
                  </a:srgbClr>
                </a:solidFill>
                <a:latin typeface="Pretendard Regular"/>
              </a:rPr>
              <a:t>- Utilize customer data</a:t>
            </a:r>
          </a:p>
          <a:p>
            <a:pPr lvl="0" algn="ctr">
              <a:lnSpc>
                <a:spcPct val="132800"/>
              </a:lnSpc>
            </a:pPr>
            <a:r>
              <a:rPr lang="en-US" sz="2200" b="0" i="0" u="none" strike="noStrike">
                <a:solidFill>
                  <a:srgbClr val="222222">
                    <a:alpha val="80000"/>
                  </a:srgbClr>
                </a:solidFill>
                <a:latin typeface="Pretendard Regular"/>
              </a:rPr>
              <a:t>- Cluster-based modeling</a:t>
            </a:r>
          </a:p>
          <a:p>
            <a:pPr lvl="0" algn="ctr">
              <a:lnSpc>
                <a:spcPct val="132800"/>
              </a:lnSpc>
            </a:pPr>
            <a:r>
              <a:rPr lang="en-US" sz="2200" b="0" i="0" u="none" strike="noStrike">
                <a:solidFill>
                  <a:srgbClr val="222222">
                    <a:alpha val="80000"/>
                  </a:srgbClr>
                </a:solidFill>
                <a:latin typeface="Pretendard Regular"/>
              </a:rPr>
              <a:t>- Accurate pricing</a:t>
            </a:r>
          </a:p>
        </p:txBody>
      </p:sp>
      <p:sp>
        <p:nvSpPr>
          <p:cNvPr id="22" name="TextBox 22"/>
          <p:cNvSpPr txBox="1"/>
          <p:nvPr/>
        </p:nvSpPr>
        <p:spPr>
          <a:xfrm>
            <a:off x="4013200" y="5511800"/>
            <a:ext cx="3098800" cy="419100"/>
          </a:xfrm>
          <a:prstGeom prst="rect">
            <a:avLst/>
          </a:prstGeom>
        </p:spPr>
        <p:txBody>
          <a:bodyPr lIns="0" tIns="0" rIns="0" bIns="0" rtlCol="0" anchor="ctr"/>
          <a:lstStyle/>
          <a:p>
            <a:pPr lvl="0" algn="ctr">
              <a:lnSpc>
                <a:spcPct val="99600"/>
              </a:lnSpc>
            </a:pPr>
            <a:r>
              <a:rPr lang="en-US" sz="2400" b="0" i="0" u="none" strike="noStrike">
                <a:solidFill>
                  <a:srgbClr val="222222"/>
                </a:solidFill>
                <a:latin typeface="Pretendard SemiBold"/>
              </a:rPr>
              <a:t>Input Variables</a:t>
            </a:r>
          </a:p>
        </p:txBody>
      </p:sp>
      <p:sp>
        <p:nvSpPr>
          <p:cNvPr id="23" name="TextBox 23"/>
          <p:cNvSpPr txBox="1"/>
          <p:nvPr/>
        </p:nvSpPr>
        <p:spPr>
          <a:xfrm>
            <a:off x="4025900" y="6769100"/>
            <a:ext cx="3098800" cy="1701800"/>
          </a:xfrm>
          <a:prstGeom prst="rect">
            <a:avLst/>
          </a:prstGeom>
        </p:spPr>
        <p:txBody>
          <a:bodyPr lIns="0" tIns="0" rIns="0" bIns="0" rtlCol="0" anchor="t"/>
          <a:lstStyle/>
          <a:p>
            <a:pPr lvl="0" algn="ctr">
              <a:lnSpc>
                <a:spcPct val="132800"/>
              </a:lnSpc>
            </a:pPr>
            <a:r>
              <a:rPr lang="en-US" sz="2200" b="0" i="0" u="none" strike="noStrike">
                <a:solidFill>
                  <a:srgbClr val="222222">
                    <a:alpha val="80000"/>
                  </a:srgbClr>
                </a:solidFill>
                <a:latin typeface="Pretendard Regular"/>
              </a:rPr>
              <a:t>- Personal scores</a:t>
            </a:r>
          </a:p>
          <a:p>
            <a:pPr lvl="0" algn="ctr">
              <a:lnSpc>
                <a:spcPct val="132800"/>
              </a:lnSpc>
            </a:pPr>
            <a:r>
              <a:rPr lang="en-US" sz="2200" b="0" i="0" u="none" strike="noStrike">
                <a:solidFill>
                  <a:srgbClr val="222222">
                    <a:alpha val="80000"/>
                  </a:srgbClr>
                </a:solidFill>
                <a:latin typeface="Pretendard Regular"/>
              </a:rPr>
              <a:t>- Health scores</a:t>
            </a:r>
          </a:p>
          <a:p>
            <a:pPr lvl="0" algn="ctr">
              <a:lnSpc>
                <a:spcPct val="132800"/>
              </a:lnSpc>
            </a:pPr>
            <a:r>
              <a:rPr lang="en-US" sz="2200" b="0" i="0" u="none" strike="noStrike">
                <a:solidFill>
                  <a:srgbClr val="222222">
                    <a:alpha val="80000"/>
                  </a:srgbClr>
                </a:solidFill>
                <a:latin typeface="Pretendard Regular"/>
              </a:rPr>
              <a:t>- Other scores (credit)</a:t>
            </a:r>
          </a:p>
          <a:p>
            <a:pPr lvl="0" algn="ctr">
              <a:lnSpc>
                <a:spcPct val="132800"/>
              </a:lnSpc>
            </a:pPr>
            <a:r>
              <a:rPr lang="en-US" sz="2200" b="0" i="0" u="none" strike="noStrike">
                <a:solidFill>
                  <a:srgbClr val="222222">
                    <a:alpha val="80000"/>
                  </a:srgbClr>
                </a:solidFill>
                <a:latin typeface="Pretendard Regular"/>
              </a:rPr>
              <a:t>- Cluster assignments</a:t>
            </a:r>
          </a:p>
        </p:txBody>
      </p:sp>
      <p:sp>
        <p:nvSpPr>
          <p:cNvPr id="24" name="TextBox 24"/>
          <p:cNvSpPr txBox="1"/>
          <p:nvPr/>
        </p:nvSpPr>
        <p:spPr>
          <a:xfrm>
            <a:off x="7594600" y="5511800"/>
            <a:ext cx="3098800" cy="419100"/>
          </a:xfrm>
          <a:prstGeom prst="rect">
            <a:avLst/>
          </a:prstGeom>
        </p:spPr>
        <p:txBody>
          <a:bodyPr lIns="0" tIns="0" rIns="0" bIns="0" rtlCol="0" anchor="ctr"/>
          <a:lstStyle/>
          <a:p>
            <a:pPr lvl="0" algn="ctr">
              <a:lnSpc>
                <a:spcPct val="99600"/>
              </a:lnSpc>
            </a:pPr>
            <a:r>
              <a:rPr lang="en-US" sz="2400" b="0" i="0" u="none" strike="noStrike">
                <a:solidFill>
                  <a:srgbClr val="222222"/>
                </a:solidFill>
                <a:latin typeface="Pretendard SemiBold"/>
              </a:rPr>
              <a:t>Model Approach</a:t>
            </a:r>
          </a:p>
        </p:txBody>
      </p:sp>
      <p:sp>
        <p:nvSpPr>
          <p:cNvPr id="25" name="TextBox 25"/>
          <p:cNvSpPr txBox="1"/>
          <p:nvPr/>
        </p:nvSpPr>
        <p:spPr>
          <a:xfrm>
            <a:off x="7594600" y="6769100"/>
            <a:ext cx="3098800" cy="2578100"/>
          </a:xfrm>
          <a:prstGeom prst="rect">
            <a:avLst/>
          </a:prstGeom>
        </p:spPr>
        <p:txBody>
          <a:bodyPr lIns="0" tIns="0" rIns="0" bIns="0" rtlCol="0" anchor="t"/>
          <a:lstStyle/>
          <a:p>
            <a:pPr lvl="0" algn="ctr">
              <a:lnSpc>
                <a:spcPct val="132800"/>
              </a:lnSpc>
            </a:pPr>
            <a:r>
              <a:rPr lang="en-US" sz="2200" b="0" i="0" u="none" strike="noStrike">
                <a:solidFill>
                  <a:srgbClr val="222222">
                    <a:alpha val="80000"/>
                  </a:srgbClr>
                </a:solidFill>
                <a:latin typeface="Pretendard Regular"/>
              </a:rPr>
              <a:t>- Separate models per cluster</a:t>
            </a:r>
          </a:p>
          <a:p>
            <a:pPr lvl="0" algn="ctr">
              <a:lnSpc>
                <a:spcPct val="132800"/>
              </a:lnSpc>
            </a:pPr>
            <a:r>
              <a:rPr lang="en-US" sz="2200" b="0" i="0" u="none" strike="noStrike">
                <a:solidFill>
                  <a:srgbClr val="222222">
                    <a:alpha val="80000"/>
                  </a:srgbClr>
                </a:solidFill>
                <a:latin typeface="Pretendard Regular"/>
              </a:rPr>
              <a:t>- Linear regression</a:t>
            </a:r>
          </a:p>
          <a:p>
            <a:pPr lvl="0" algn="ctr">
              <a:lnSpc>
                <a:spcPct val="132800"/>
              </a:lnSpc>
            </a:pPr>
            <a:r>
              <a:rPr lang="en-US" sz="2200" b="0" i="0" u="none" strike="noStrike">
                <a:solidFill>
                  <a:srgbClr val="222222">
                    <a:alpha val="80000"/>
                  </a:srgbClr>
                </a:solidFill>
                <a:latin typeface="Pretendard Regular"/>
              </a:rPr>
              <a:t>- 70:30 train-test split</a:t>
            </a:r>
          </a:p>
          <a:p>
            <a:pPr lvl="0" algn="ctr">
              <a:lnSpc>
                <a:spcPct val="132800"/>
              </a:lnSpc>
            </a:pPr>
            <a:r>
              <a:rPr lang="en-US" sz="2200" b="0" i="0" u="none" strike="noStrike">
                <a:solidFill>
                  <a:srgbClr val="222222">
                    <a:alpha val="80000"/>
                  </a:srgbClr>
                </a:solidFill>
                <a:latin typeface="Pretendard Regular"/>
              </a:rPr>
              <a:t>- Cluster-specific patterns</a:t>
            </a:r>
          </a:p>
        </p:txBody>
      </p:sp>
      <p:sp>
        <p:nvSpPr>
          <p:cNvPr id="26" name="TextBox 26"/>
          <p:cNvSpPr txBox="1"/>
          <p:nvPr/>
        </p:nvSpPr>
        <p:spPr>
          <a:xfrm>
            <a:off x="11163300" y="5511800"/>
            <a:ext cx="3098800" cy="419100"/>
          </a:xfrm>
          <a:prstGeom prst="rect">
            <a:avLst/>
          </a:prstGeom>
        </p:spPr>
        <p:txBody>
          <a:bodyPr lIns="0" tIns="0" rIns="0" bIns="0" rtlCol="0" anchor="ctr"/>
          <a:lstStyle/>
          <a:p>
            <a:pPr lvl="0" algn="ctr">
              <a:lnSpc>
                <a:spcPct val="99600"/>
              </a:lnSpc>
            </a:pPr>
            <a:r>
              <a:rPr lang="en-US" sz="2400" b="0" i="0" u="none" strike="noStrike">
                <a:solidFill>
                  <a:srgbClr val="222222"/>
                </a:solidFill>
                <a:latin typeface="Pretendard SemiBold"/>
              </a:rPr>
              <a:t>Evaluation</a:t>
            </a:r>
          </a:p>
        </p:txBody>
      </p:sp>
      <p:sp>
        <p:nvSpPr>
          <p:cNvPr id="27" name="TextBox 27"/>
          <p:cNvSpPr txBox="1"/>
          <p:nvPr/>
        </p:nvSpPr>
        <p:spPr>
          <a:xfrm>
            <a:off x="11176000" y="6769100"/>
            <a:ext cx="3098800" cy="3009900"/>
          </a:xfrm>
          <a:prstGeom prst="rect">
            <a:avLst/>
          </a:prstGeom>
        </p:spPr>
        <p:txBody>
          <a:bodyPr lIns="0" tIns="0" rIns="0" bIns="0" rtlCol="0" anchor="t"/>
          <a:lstStyle/>
          <a:p>
            <a:pPr lvl="0" algn="ctr">
              <a:lnSpc>
                <a:spcPct val="132800"/>
              </a:lnSpc>
            </a:pPr>
            <a:r>
              <a:rPr lang="en-US" sz="2200" b="0" i="0" u="none" strike="noStrike">
                <a:solidFill>
                  <a:srgbClr val="222222">
                    <a:alpha val="80000"/>
                  </a:srgbClr>
                </a:solidFill>
                <a:latin typeface="Pretendard Regular"/>
              </a:rPr>
              <a:t>- Mean Absolute Error (MAE)</a:t>
            </a:r>
          </a:p>
          <a:p>
            <a:pPr lvl="0" algn="ctr">
              <a:lnSpc>
                <a:spcPct val="132800"/>
              </a:lnSpc>
            </a:pPr>
            <a:r>
              <a:rPr lang="en-US" sz="2200" b="0" i="0" u="none" strike="noStrike">
                <a:solidFill>
                  <a:srgbClr val="222222">
                    <a:alpha val="80000"/>
                  </a:srgbClr>
                </a:solidFill>
                <a:latin typeface="Pretendard Regular"/>
              </a:rPr>
              <a:t>- Root Mean Square Error</a:t>
            </a:r>
          </a:p>
          <a:p>
            <a:pPr lvl="0" algn="ctr">
              <a:lnSpc>
                <a:spcPct val="132800"/>
              </a:lnSpc>
            </a:pPr>
            <a:r>
              <a:rPr lang="en-US" sz="2200" b="0" i="0" u="none" strike="noStrike">
                <a:solidFill>
                  <a:srgbClr val="222222">
                    <a:alpha val="80000"/>
                  </a:srgbClr>
                </a:solidFill>
                <a:latin typeface="Pretendard Regular"/>
              </a:rPr>
              <a:t>- R-squared (R²)</a:t>
            </a:r>
          </a:p>
          <a:p>
            <a:pPr lvl="0" algn="ctr">
              <a:lnSpc>
                <a:spcPct val="132800"/>
              </a:lnSpc>
            </a:pPr>
            <a:r>
              <a:rPr lang="en-US" sz="2200" b="0" i="0" u="none" strike="noStrike">
                <a:solidFill>
                  <a:srgbClr val="222222">
                    <a:alpha val="80000"/>
                  </a:srgbClr>
                </a:solidFill>
                <a:latin typeface="Pretendard Regular"/>
              </a:rPr>
              <a:t>- Model performance check</a:t>
            </a:r>
          </a:p>
        </p:txBody>
      </p:sp>
      <p:sp>
        <p:nvSpPr>
          <p:cNvPr id="28" name="TextBox 28"/>
          <p:cNvSpPr txBox="1"/>
          <p:nvPr/>
        </p:nvSpPr>
        <p:spPr>
          <a:xfrm>
            <a:off x="14744700" y="5511800"/>
            <a:ext cx="3098800" cy="419100"/>
          </a:xfrm>
          <a:prstGeom prst="rect">
            <a:avLst/>
          </a:prstGeom>
        </p:spPr>
        <p:txBody>
          <a:bodyPr lIns="0" tIns="0" rIns="0" bIns="0" rtlCol="0" anchor="ctr"/>
          <a:lstStyle/>
          <a:p>
            <a:pPr lvl="0" algn="ctr">
              <a:lnSpc>
                <a:spcPct val="99600"/>
              </a:lnSpc>
            </a:pPr>
            <a:r>
              <a:rPr lang="en-US" sz="2400" b="0" i="0" u="none" strike="noStrike">
                <a:solidFill>
                  <a:srgbClr val="222222"/>
                </a:solidFill>
                <a:latin typeface="Pretendard SemiBold"/>
              </a:rPr>
              <a:t>Visualization</a:t>
            </a:r>
          </a:p>
        </p:txBody>
      </p:sp>
      <p:sp>
        <p:nvSpPr>
          <p:cNvPr id="29" name="TextBox 29"/>
          <p:cNvSpPr txBox="1"/>
          <p:nvPr/>
        </p:nvSpPr>
        <p:spPr>
          <a:xfrm>
            <a:off x="14744700" y="6769100"/>
            <a:ext cx="3098800" cy="2133600"/>
          </a:xfrm>
          <a:prstGeom prst="rect">
            <a:avLst/>
          </a:prstGeom>
        </p:spPr>
        <p:txBody>
          <a:bodyPr lIns="0" tIns="0" rIns="0" bIns="0" rtlCol="0" anchor="t"/>
          <a:lstStyle/>
          <a:p>
            <a:pPr lvl="0" algn="ctr">
              <a:lnSpc>
                <a:spcPct val="132800"/>
              </a:lnSpc>
            </a:pPr>
            <a:r>
              <a:rPr lang="en-US" sz="2200" b="0" i="0" u="none" strike="noStrike">
                <a:solidFill>
                  <a:srgbClr val="222222">
                    <a:alpha val="80000"/>
                  </a:srgbClr>
                </a:solidFill>
                <a:latin typeface="Pretendard Regular"/>
              </a:rPr>
              <a:t>- Scatter plots</a:t>
            </a:r>
          </a:p>
          <a:p>
            <a:pPr lvl="0" algn="ctr">
              <a:lnSpc>
                <a:spcPct val="132800"/>
              </a:lnSpc>
            </a:pPr>
            <a:r>
              <a:rPr lang="en-US" sz="2200" b="0" i="0" u="none" strike="noStrike">
                <a:solidFill>
                  <a:srgbClr val="222222">
                    <a:alpha val="80000"/>
                  </a:srgbClr>
                </a:solidFill>
                <a:latin typeface="Pretendard Regular"/>
              </a:rPr>
              <a:t>- Actual vs predicted</a:t>
            </a:r>
          </a:p>
          <a:p>
            <a:pPr lvl="0" algn="ctr">
              <a:lnSpc>
                <a:spcPct val="132800"/>
              </a:lnSpc>
            </a:pPr>
            <a:r>
              <a:rPr lang="en-US" sz="2200" b="0" i="0" u="none" strike="noStrike">
                <a:solidFill>
                  <a:srgbClr val="222222">
                    <a:alpha val="80000"/>
                  </a:srgbClr>
                </a:solidFill>
                <a:latin typeface="Pretendard Regular"/>
              </a:rPr>
              <a:t>- Cluster-wise comparison</a:t>
            </a:r>
          </a:p>
          <a:p>
            <a:pPr lvl="0" algn="ctr">
              <a:lnSpc>
                <a:spcPct val="132800"/>
              </a:lnSpc>
            </a:pPr>
            <a:r>
              <a:rPr lang="en-US" sz="2200" b="0" i="0" u="none" strike="noStrike">
                <a:solidFill>
                  <a:srgbClr val="222222">
                    <a:alpha val="80000"/>
                  </a:srgbClr>
                </a:solidFill>
                <a:latin typeface="Pretendard Regular"/>
              </a:rPr>
              <a:t>- Performance analysis</a:t>
            </a:r>
          </a:p>
        </p:txBody>
      </p:sp>
      <p:pic>
        <p:nvPicPr>
          <p:cNvPr id="30" name="그림 29" descr="텍스트, 스크린샷, 폰트, 문서이(가) 표시된 사진&#10;&#10;AI 생성 콘텐츠는 정확하지 않을 수 있습니다.">
            <a:extLst>
              <a:ext uri="{FF2B5EF4-FFF2-40B4-BE49-F238E27FC236}">
                <a16:creationId xmlns:a16="http://schemas.microsoft.com/office/drawing/2014/main" id="{C2C719E8-025E-8145-1B5B-6F0CA7DBBA99}"/>
              </a:ext>
            </a:extLst>
          </p:cNvPr>
          <p:cNvPicPr>
            <a:picLocks noChangeAspect="1"/>
          </p:cNvPicPr>
          <p:nvPr/>
        </p:nvPicPr>
        <p:blipFill>
          <a:blip r:embed="rId6"/>
          <a:srcRect b="46360"/>
          <a:stretch>
            <a:fillRect/>
          </a:stretch>
        </p:blipFill>
        <p:spPr>
          <a:xfrm>
            <a:off x="641985" y="1329267"/>
            <a:ext cx="6470015" cy="2836457"/>
          </a:xfrm>
          <a:prstGeom prst="rect">
            <a:avLst/>
          </a:prstGeom>
        </p:spPr>
      </p:pic>
      <p:pic>
        <p:nvPicPr>
          <p:cNvPr id="31" name="그림 30" descr="텍스트, 스크린샷, 폰트, 문서이(가) 표시된 사진&#10;&#10;AI 생성 콘텐츠는 정확하지 않을 수 있습니다.">
            <a:extLst>
              <a:ext uri="{FF2B5EF4-FFF2-40B4-BE49-F238E27FC236}">
                <a16:creationId xmlns:a16="http://schemas.microsoft.com/office/drawing/2014/main" id="{D24E0925-CC6B-7A5A-9AEA-4B44B28AB8D7}"/>
              </a:ext>
            </a:extLst>
          </p:cNvPr>
          <p:cNvPicPr>
            <a:picLocks noChangeAspect="1"/>
          </p:cNvPicPr>
          <p:nvPr/>
        </p:nvPicPr>
        <p:blipFill>
          <a:blip r:embed="rId6"/>
          <a:srcRect t="54453"/>
          <a:stretch>
            <a:fillRect/>
          </a:stretch>
        </p:blipFill>
        <p:spPr>
          <a:xfrm>
            <a:off x="8293100" y="1191613"/>
            <a:ext cx="7886700" cy="293588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blip>
          <a:stretch>
            <a:fillRect/>
          </a:stretch>
        </p:blipFill>
        <p:spPr>
          <a:xfrm>
            <a:off x="-1447800" y="4292600"/>
            <a:ext cx="7213600" cy="6959600"/>
          </a:xfrm>
          <a:prstGeom prst="rect">
            <a:avLst/>
          </a:prstGeom>
        </p:spPr>
      </p:pic>
      <p:pic>
        <p:nvPicPr>
          <p:cNvPr id="3" name="Picture 3"/>
          <p:cNvPicPr>
            <a:picLocks noChangeAspect="1"/>
          </p:cNvPicPr>
          <p:nvPr/>
        </p:nvPicPr>
        <p:blipFill>
          <a:blip r:embed="rId3">
            <a:alphaModFix amt="22000"/>
          </a:blip>
          <a:stretch>
            <a:fillRect/>
          </a:stretch>
        </p:blipFill>
        <p:spPr>
          <a:xfrm>
            <a:off x="9067800" y="-1866900"/>
            <a:ext cx="10401300" cy="10820400"/>
          </a:xfrm>
          <a:prstGeom prst="rect">
            <a:avLst/>
          </a:prstGeom>
        </p:spPr>
      </p:pic>
      <p:sp>
        <p:nvSpPr>
          <p:cNvPr id="4" name="TextBox 4"/>
          <p:cNvSpPr txBox="1"/>
          <p:nvPr/>
        </p:nvSpPr>
        <p:spPr>
          <a:xfrm>
            <a:off x="15481300" y="5207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5" name="Picture 5"/>
          <p:cNvPicPr>
            <a:picLocks noChangeAspect="1"/>
          </p:cNvPicPr>
          <p:nvPr/>
        </p:nvPicPr>
        <p:blipFill>
          <a:blip r:embed="rId4"/>
          <a:stretch>
            <a:fillRect/>
          </a:stretch>
        </p:blipFill>
        <p:spPr>
          <a:xfrm>
            <a:off x="787400" y="927100"/>
            <a:ext cx="16725900" cy="12700"/>
          </a:xfrm>
          <a:prstGeom prst="rect">
            <a:avLst/>
          </a:prstGeom>
        </p:spPr>
      </p:pic>
      <p:pic>
        <p:nvPicPr>
          <p:cNvPr id="6" name="Picture 6"/>
          <p:cNvPicPr>
            <a:picLocks noChangeAspect="1"/>
          </p:cNvPicPr>
          <p:nvPr/>
        </p:nvPicPr>
        <p:blipFill>
          <a:blip r:embed="rId5">
            <a:alphaModFix amt="80000"/>
          </a:blip>
          <a:stretch>
            <a:fillRect/>
          </a:stretch>
        </p:blipFill>
        <p:spPr>
          <a:xfrm>
            <a:off x="9258300" y="1612900"/>
            <a:ext cx="8001000" cy="4064000"/>
          </a:xfrm>
          <a:prstGeom prst="rect">
            <a:avLst/>
          </a:prstGeom>
        </p:spPr>
      </p:pic>
      <p:pic>
        <p:nvPicPr>
          <p:cNvPr id="7" name="Picture 7"/>
          <p:cNvPicPr>
            <a:picLocks noChangeAspect="1"/>
          </p:cNvPicPr>
          <p:nvPr/>
        </p:nvPicPr>
        <p:blipFill>
          <a:blip r:embed="rId6">
            <a:alphaModFix amt="80000"/>
          </a:blip>
          <a:stretch>
            <a:fillRect/>
          </a:stretch>
        </p:blipFill>
        <p:spPr>
          <a:xfrm>
            <a:off x="9258300" y="5892800"/>
            <a:ext cx="8001000" cy="3746500"/>
          </a:xfrm>
          <a:prstGeom prst="rect">
            <a:avLst/>
          </a:prstGeom>
        </p:spPr>
      </p:pic>
      <p:pic>
        <p:nvPicPr>
          <p:cNvPr id="8" name="Picture 8"/>
          <p:cNvPicPr>
            <a:picLocks noChangeAspect="1"/>
          </p:cNvPicPr>
          <p:nvPr/>
        </p:nvPicPr>
        <p:blipFill>
          <a:blip r:embed="rId5">
            <a:alphaModFix amt="80000"/>
          </a:blip>
          <a:stretch>
            <a:fillRect/>
          </a:stretch>
        </p:blipFill>
        <p:spPr>
          <a:xfrm>
            <a:off x="1028700" y="1612900"/>
            <a:ext cx="8001000" cy="4064000"/>
          </a:xfrm>
          <a:prstGeom prst="rect">
            <a:avLst/>
          </a:prstGeom>
          <a:effectLst>
            <a:outerShdw blurRad="164675" dist="375352" dir="2700000">
              <a:srgbClr val="FFFFFF">
                <a:alpha val="50000"/>
              </a:srgbClr>
            </a:outerShdw>
          </a:effectLst>
        </p:spPr>
      </p:pic>
      <p:sp>
        <p:nvSpPr>
          <p:cNvPr id="10" name="TextBox 10"/>
          <p:cNvSpPr txBox="1"/>
          <p:nvPr/>
        </p:nvSpPr>
        <p:spPr>
          <a:xfrm>
            <a:off x="1384300" y="2781300"/>
            <a:ext cx="7404100" cy="889000"/>
          </a:xfrm>
          <a:prstGeom prst="rect">
            <a:avLst/>
          </a:prstGeom>
        </p:spPr>
        <p:txBody>
          <a:bodyPr lIns="0" tIns="0" rIns="0" bIns="0" rtlCol="0" anchor="b"/>
          <a:lstStyle/>
          <a:p>
            <a:pPr lvl="0" algn="l">
              <a:lnSpc>
                <a:spcPct val="107899"/>
              </a:lnSpc>
            </a:pPr>
            <a:r>
              <a:rPr lang="en-US" sz="5000" b="0" i="0" u="none" strike="noStrike" dirty="0">
                <a:solidFill>
                  <a:srgbClr val="222222">
                    <a:alpha val="80000"/>
                  </a:srgbClr>
                </a:solidFill>
                <a:latin typeface="Pretendard SemiBold"/>
              </a:rPr>
              <a:t>Regression Results</a:t>
            </a:r>
          </a:p>
        </p:txBody>
      </p:sp>
      <p:sp>
        <p:nvSpPr>
          <p:cNvPr id="11" name="TextBox 11"/>
          <p:cNvSpPr txBox="1"/>
          <p:nvPr/>
        </p:nvSpPr>
        <p:spPr>
          <a:xfrm>
            <a:off x="1384300" y="4292600"/>
            <a:ext cx="7327900" cy="635000"/>
          </a:xfrm>
          <a:prstGeom prst="rect">
            <a:avLst/>
          </a:prstGeom>
        </p:spPr>
        <p:txBody>
          <a:bodyPr lIns="0" tIns="0" rIns="0" bIns="0" rtlCol="0" anchor="t"/>
          <a:lstStyle/>
          <a:p>
            <a:pPr lvl="0" algn="l">
              <a:lnSpc>
                <a:spcPct val="116199"/>
              </a:lnSpc>
            </a:pPr>
            <a:r>
              <a:rPr lang="en-US" sz="1800" b="0" i="0" u="none" strike="noStrike">
                <a:solidFill>
                  <a:srgbClr val="222222">
                    <a:alpha val="80000"/>
                  </a:srgbClr>
                </a:solidFill>
                <a:latin typeface="Pretendard Regular"/>
              </a:rPr>
              <a:t>This section presents the regression analysis results for personal score clusters, focusing on the model's predictive power and limitations.</a:t>
            </a:r>
          </a:p>
        </p:txBody>
      </p:sp>
      <p:pic>
        <p:nvPicPr>
          <p:cNvPr id="12" name="Picture 12"/>
          <p:cNvPicPr>
            <a:picLocks noChangeAspect="1"/>
          </p:cNvPicPr>
          <p:nvPr/>
        </p:nvPicPr>
        <p:blipFill>
          <a:blip r:embed="rId7"/>
          <a:stretch>
            <a:fillRect/>
          </a:stretch>
        </p:blipFill>
        <p:spPr>
          <a:xfrm>
            <a:off x="1409700" y="4000500"/>
            <a:ext cx="7239000" cy="12700"/>
          </a:xfrm>
          <a:prstGeom prst="rect">
            <a:avLst/>
          </a:prstGeom>
        </p:spPr>
      </p:pic>
      <p:sp>
        <p:nvSpPr>
          <p:cNvPr id="13" name="TextBox 13"/>
          <p:cNvSpPr txBox="1"/>
          <p:nvPr/>
        </p:nvSpPr>
        <p:spPr>
          <a:xfrm>
            <a:off x="9626600" y="2387600"/>
            <a:ext cx="73406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Personal Score Clusters Analysis</a:t>
            </a:r>
          </a:p>
        </p:txBody>
      </p:sp>
      <p:sp>
        <p:nvSpPr>
          <p:cNvPr id="14" name="TextBox 14"/>
          <p:cNvSpPr txBox="1"/>
          <p:nvPr/>
        </p:nvSpPr>
        <p:spPr>
          <a:xfrm>
            <a:off x="9626600" y="3086100"/>
            <a:ext cx="7327900" cy="2133600"/>
          </a:xfrm>
          <a:prstGeom prst="rect">
            <a:avLst/>
          </a:prstGeom>
        </p:spPr>
        <p:txBody>
          <a:bodyPr lIns="0" tIns="0" rIns="0" bIns="0" rtlCol="0" anchor="t"/>
          <a:lstStyle/>
          <a:p>
            <a:pPr lvl="0" algn="l">
              <a:lnSpc>
                <a:spcPct val="132800"/>
              </a:lnSpc>
            </a:pPr>
            <a:r>
              <a:rPr lang="en-US" sz="2200" b="0" i="0" u="none" strike="noStrike">
                <a:solidFill>
                  <a:srgbClr val="222222">
                    <a:alpha val="80000"/>
                  </a:srgbClr>
                </a:solidFill>
                <a:latin typeface="Pretendard Regular"/>
              </a:rPr>
              <a:t>The regression analysis for personal score clusters revealed significant limitations in predicting insurance premiums. All clusters demonstrated extremely low predictive power, indicating a weak relationship between personal scores and premium amounts.</a:t>
            </a:r>
          </a:p>
        </p:txBody>
      </p:sp>
      <p:sp>
        <p:nvSpPr>
          <p:cNvPr id="15" name="TextBox 15"/>
          <p:cNvSpPr txBox="1"/>
          <p:nvPr/>
        </p:nvSpPr>
        <p:spPr>
          <a:xfrm>
            <a:off x="9626600" y="6502400"/>
            <a:ext cx="73406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Performance Metrics and Implications</a:t>
            </a:r>
          </a:p>
        </p:txBody>
      </p:sp>
      <p:sp>
        <p:nvSpPr>
          <p:cNvPr id="16" name="TextBox 16"/>
          <p:cNvSpPr txBox="1"/>
          <p:nvPr/>
        </p:nvSpPr>
        <p:spPr>
          <a:xfrm>
            <a:off x="9626600" y="7213600"/>
            <a:ext cx="7327900" cy="1701800"/>
          </a:xfrm>
          <a:prstGeom prst="rect">
            <a:avLst/>
          </a:prstGeom>
        </p:spPr>
        <p:txBody>
          <a:bodyPr lIns="0" tIns="0" rIns="0" bIns="0" rtlCol="0" anchor="t"/>
          <a:lstStyle/>
          <a:p>
            <a:pPr lvl="0" algn="l">
              <a:lnSpc>
                <a:spcPct val="132800"/>
              </a:lnSpc>
            </a:pPr>
            <a:r>
              <a:rPr lang="en-US" sz="2200" b="0" i="0" u="none" strike="noStrike">
                <a:solidFill>
                  <a:srgbClr val="222222">
                    <a:alpha val="80000"/>
                  </a:srgbClr>
                </a:solidFill>
                <a:latin typeface="Pretendard Regular"/>
              </a:rPr>
              <a:t>- R² values close to zero across all clusters</a:t>
            </a:r>
          </a:p>
          <a:p>
            <a:pPr lvl="0" algn="l">
              <a:lnSpc>
                <a:spcPct val="132800"/>
              </a:lnSpc>
            </a:pPr>
            <a:r>
              <a:rPr lang="en-US" sz="2200" b="0" i="0" u="none" strike="noStrike">
                <a:solidFill>
                  <a:srgbClr val="222222">
                    <a:alpha val="80000"/>
                  </a:srgbClr>
                </a:solidFill>
                <a:latin typeface="Pretendard Regular"/>
              </a:rPr>
              <a:t>- Low overall predictive power of the model</a:t>
            </a:r>
          </a:p>
          <a:p>
            <a:pPr lvl="0" algn="l">
              <a:lnSpc>
                <a:spcPct val="132800"/>
              </a:lnSpc>
            </a:pPr>
            <a:r>
              <a:rPr lang="en-US" sz="2200" b="0" i="0" u="none" strike="noStrike">
                <a:solidFill>
                  <a:srgbClr val="222222">
                    <a:alpha val="80000"/>
                  </a:srgbClr>
                </a:solidFill>
                <a:latin typeface="Pretendard Regular"/>
              </a:rPr>
              <a:t>- Limited ability to capture premium variations</a:t>
            </a:r>
          </a:p>
          <a:p>
            <a:pPr lvl="0" algn="l">
              <a:lnSpc>
                <a:spcPct val="132800"/>
              </a:lnSpc>
            </a:pPr>
            <a:r>
              <a:rPr lang="en-US" sz="2200" b="0" i="0" u="none" strike="noStrike">
                <a:solidFill>
                  <a:srgbClr val="222222">
                    <a:alpha val="80000"/>
                  </a:srgbClr>
                </a:solidFill>
                <a:latin typeface="Pretendard Regular"/>
              </a:rPr>
              <a:t>- Suggests personal scores alone insufficient</a:t>
            </a:r>
          </a:p>
        </p:txBody>
      </p:sp>
      <p:pic>
        <p:nvPicPr>
          <p:cNvPr id="4098" name="Picture 2" descr="Multiple Linear Regression ~ Definition and Calculations">
            <a:extLst>
              <a:ext uri="{FF2B5EF4-FFF2-40B4-BE49-F238E27FC236}">
                <a16:creationId xmlns:a16="http://schemas.microsoft.com/office/drawing/2014/main" id="{316968E7-C21E-9CF7-6818-AE0A53D03F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7400" y="5985933"/>
            <a:ext cx="5842000" cy="38870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6000"/>
          </a:blip>
          <a:stretch>
            <a:fillRect/>
          </a:stretch>
        </p:blipFill>
        <p:spPr>
          <a:xfrm rot="-20400000">
            <a:off x="7023100" y="-660400"/>
            <a:ext cx="12065000" cy="11214100"/>
          </a:xfrm>
          <a:prstGeom prst="rect">
            <a:avLst/>
          </a:prstGeom>
        </p:spPr>
      </p:pic>
      <p:pic>
        <p:nvPicPr>
          <p:cNvPr id="3" name="Picture 3"/>
          <p:cNvPicPr>
            <a:picLocks noChangeAspect="1"/>
          </p:cNvPicPr>
          <p:nvPr/>
        </p:nvPicPr>
        <p:blipFill>
          <a:blip r:embed="rId3">
            <a:alphaModFix amt="80000"/>
          </a:blip>
          <a:stretch>
            <a:fillRect/>
          </a:stretch>
        </p:blipFill>
        <p:spPr>
          <a:xfrm>
            <a:off x="9309100" y="1676400"/>
            <a:ext cx="8001000" cy="4064000"/>
          </a:xfrm>
          <a:prstGeom prst="rect">
            <a:avLst/>
          </a:prstGeom>
        </p:spPr>
      </p:pic>
      <p:pic>
        <p:nvPicPr>
          <p:cNvPr id="5" name="Picture 5"/>
          <p:cNvPicPr>
            <a:picLocks noChangeAspect="1"/>
          </p:cNvPicPr>
          <p:nvPr/>
        </p:nvPicPr>
        <p:blipFill>
          <a:blip r:embed="rId4">
            <a:alphaModFix amt="80000"/>
          </a:blip>
          <a:stretch>
            <a:fillRect/>
          </a:stretch>
        </p:blipFill>
        <p:spPr>
          <a:xfrm>
            <a:off x="1028700" y="5969000"/>
            <a:ext cx="8001000" cy="3746500"/>
          </a:xfrm>
          <a:prstGeom prst="rect">
            <a:avLst/>
          </a:prstGeom>
        </p:spPr>
      </p:pic>
      <p:pic>
        <p:nvPicPr>
          <p:cNvPr id="6" name="Picture 6"/>
          <p:cNvPicPr>
            <a:picLocks noChangeAspect="1"/>
          </p:cNvPicPr>
          <p:nvPr/>
        </p:nvPicPr>
        <p:blipFill>
          <a:blip r:embed="rId5"/>
          <a:stretch>
            <a:fillRect/>
          </a:stretch>
        </p:blipFill>
        <p:spPr>
          <a:xfrm>
            <a:off x="1409700" y="7061200"/>
            <a:ext cx="7239000" cy="12700"/>
          </a:xfrm>
          <a:prstGeom prst="rect">
            <a:avLst/>
          </a:prstGeom>
        </p:spPr>
      </p:pic>
      <p:pic>
        <p:nvPicPr>
          <p:cNvPr id="7" name="Picture 7"/>
          <p:cNvPicPr>
            <a:picLocks noChangeAspect="1"/>
          </p:cNvPicPr>
          <p:nvPr/>
        </p:nvPicPr>
        <p:blipFill>
          <a:blip r:embed="rId4">
            <a:alphaModFix amt="80000"/>
          </a:blip>
          <a:stretch>
            <a:fillRect/>
          </a:stretch>
        </p:blipFill>
        <p:spPr>
          <a:xfrm>
            <a:off x="9309100" y="5956300"/>
            <a:ext cx="8001000" cy="3746500"/>
          </a:xfrm>
          <a:prstGeom prst="rect">
            <a:avLst/>
          </a:prstGeom>
        </p:spPr>
      </p:pic>
      <p:pic>
        <p:nvPicPr>
          <p:cNvPr id="8" name="Picture 8"/>
          <p:cNvPicPr>
            <a:picLocks noChangeAspect="1"/>
          </p:cNvPicPr>
          <p:nvPr/>
        </p:nvPicPr>
        <p:blipFill>
          <a:blip r:embed="rId5"/>
          <a:stretch>
            <a:fillRect/>
          </a:stretch>
        </p:blipFill>
        <p:spPr>
          <a:xfrm>
            <a:off x="9690100" y="7061200"/>
            <a:ext cx="7239000" cy="12700"/>
          </a:xfrm>
          <a:prstGeom prst="rect">
            <a:avLst/>
          </a:prstGeom>
        </p:spPr>
      </p:pic>
      <p:grpSp>
        <p:nvGrpSpPr>
          <p:cNvPr id="9" name="Group 9"/>
          <p:cNvGrpSpPr/>
          <p:nvPr/>
        </p:nvGrpSpPr>
        <p:grpSpPr>
          <a:xfrm>
            <a:off x="2147483647" y="2147483647"/>
            <a:ext cx="2147483647" cy="2147483647"/>
            <a:chOff x="0" y="0"/>
            <a:chExt cx="0" cy="0"/>
          </a:xfrm>
        </p:grpSpPr>
      </p:grpSp>
      <p:pic>
        <p:nvPicPr>
          <p:cNvPr id="10" name="Picture 10"/>
          <p:cNvPicPr>
            <a:picLocks noChangeAspect="1"/>
          </p:cNvPicPr>
          <p:nvPr/>
        </p:nvPicPr>
        <p:blipFill>
          <a:blip r:embed="rId6"/>
          <a:stretch>
            <a:fillRect/>
          </a:stretch>
        </p:blipFill>
        <p:spPr>
          <a:xfrm>
            <a:off x="1549400" y="6337300"/>
            <a:ext cx="482600" cy="482600"/>
          </a:xfrm>
          <a:prstGeom prst="rect">
            <a:avLst/>
          </a:prstGeom>
        </p:spPr>
      </p:pic>
      <p:sp>
        <p:nvSpPr>
          <p:cNvPr id="11" name="TextBox 11"/>
          <p:cNvSpPr txBox="1"/>
          <p:nvPr/>
        </p:nvSpPr>
        <p:spPr>
          <a:xfrm>
            <a:off x="1587500" y="6400800"/>
            <a:ext cx="393700" cy="355600"/>
          </a:xfrm>
          <a:prstGeom prst="rect">
            <a:avLst/>
          </a:prstGeom>
        </p:spPr>
        <p:txBody>
          <a:bodyPr lIns="0" tIns="0" rIns="0" bIns="0" rtlCol="0" anchor="t"/>
          <a:lstStyle/>
          <a:p>
            <a:pPr lvl="0" algn="ctr">
              <a:lnSpc>
                <a:spcPct val="116199"/>
              </a:lnSpc>
            </a:pPr>
            <a:r>
              <a:rPr lang="en-US" sz="2000" b="0" i="0" u="none" strike="noStrike">
                <a:solidFill>
                  <a:srgbClr val="222222"/>
                </a:solidFill>
                <a:latin typeface="Vollkorn Medium"/>
              </a:rPr>
              <a:t>1</a:t>
            </a:r>
          </a:p>
        </p:txBody>
      </p:sp>
      <p:pic>
        <p:nvPicPr>
          <p:cNvPr id="12" name="Picture 12"/>
          <p:cNvPicPr>
            <a:picLocks noChangeAspect="1"/>
          </p:cNvPicPr>
          <p:nvPr/>
        </p:nvPicPr>
        <p:blipFill>
          <a:blip r:embed="rId6"/>
          <a:stretch>
            <a:fillRect/>
          </a:stretch>
        </p:blipFill>
        <p:spPr>
          <a:xfrm>
            <a:off x="9829800" y="6337300"/>
            <a:ext cx="482600" cy="482600"/>
          </a:xfrm>
          <a:prstGeom prst="rect">
            <a:avLst/>
          </a:prstGeom>
        </p:spPr>
      </p:pic>
      <p:sp>
        <p:nvSpPr>
          <p:cNvPr id="13" name="TextBox 13"/>
          <p:cNvSpPr txBox="1"/>
          <p:nvPr/>
        </p:nvSpPr>
        <p:spPr>
          <a:xfrm>
            <a:off x="9880600" y="6400800"/>
            <a:ext cx="393700" cy="355600"/>
          </a:xfrm>
          <a:prstGeom prst="rect">
            <a:avLst/>
          </a:prstGeom>
        </p:spPr>
        <p:txBody>
          <a:bodyPr lIns="0" tIns="0" rIns="0" bIns="0" rtlCol="0" anchor="t"/>
          <a:lstStyle/>
          <a:p>
            <a:pPr lvl="0" algn="ctr">
              <a:lnSpc>
                <a:spcPct val="116199"/>
              </a:lnSpc>
            </a:pPr>
            <a:r>
              <a:rPr lang="en-US" sz="2000" b="0" i="0" u="none" strike="noStrike">
                <a:solidFill>
                  <a:srgbClr val="222222"/>
                </a:solidFill>
                <a:latin typeface="Vollkorn Medium"/>
              </a:rPr>
              <a:t>2</a:t>
            </a:r>
          </a:p>
        </p:txBody>
      </p:sp>
      <p:sp>
        <p:nvSpPr>
          <p:cNvPr id="14" name="TextBox 14"/>
          <p:cNvSpPr txBox="1"/>
          <p:nvPr/>
        </p:nvSpPr>
        <p:spPr>
          <a:xfrm>
            <a:off x="15481300" y="5842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15" name="Picture 15"/>
          <p:cNvPicPr>
            <a:picLocks noChangeAspect="1"/>
          </p:cNvPicPr>
          <p:nvPr/>
        </p:nvPicPr>
        <p:blipFill>
          <a:blip r:embed="rId7"/>
          <a:stretch>
            <a:fillRect/>
          </a:stretch>
        </p:blipFill>
        <p:spPr>
          <a:xfrm>
            <a:off x="787400" y="990600"/>
            <a:ext cx="16725900" cy="12700"/>
          </a:xfrm>
          <a:prstGeom prst="rect">
            <a:avLst/>
          </a:prstGeom>
        </p:spPr>
      </p:pic>
      <p:sp>
        <p:nvSpPr>
          <p:cNvPr id="16" name="TextBox 16"/>
          <p:cNvSpPr txBox="1"/>
          <p:nvPr/>
        </p:nvSpPr>
        <p:spPr>
          <a:xfrm>
            <a:off x="1028700" y="1651000"/>
            <a:ext cx="8128000" cy="1701800"/>
          </a:xfrm>
          <a:prstGeom prst="rect">
            <a:avLst/>
          </a:prstGeom>
        </p:spPr>
        <p:txBody>
          <a:bodyPr lIns="0" tIns="0" rIns="0" bIns="0" rtlCol="0" anchor="b"/>
          <a:lstStyle/>
          <a:p>
            <a:pPr lvl="0" algn="l">
              <a:lnSpc>
                <a:spcPct val="107899"/>
              </a:lnSpc>
            </a:pPr>
            <a:r>
              <a:rPr lang="en-US" sz="5000" b="0" i="0" u="none" strike="noStrike">
                <a:solidFill>
                  <a:srgbClr val="222222">
                    <a:alpha val="80000"/>
                  </a:srgbClr>
                </a:solidFill>
                <a:latin typeface="Pretendard SemiBold"/>
              </a:rPr>
              <a:t>Health Score Clusters Results</a:t>
            </a:r>
          </a:p>
        </p:txBody>
      </p:sp>
      <p:sp>
        <p:nvSpPr>
          <p:cNvPr id="17" name="TextBox 17"/>
          <p:cNvSpPr txBox="1"/>
          <p:nvPr/>
        </p:nvSpPr>
        <p:spPr>
          <a:xfrm>
            <a:off x="1028700" y="3721100"/>
            <a:ext cx="8051800" cy="939800"/>
          </a:xfrm>
          <a:prstGeom prst="rect">
            <a:avLst/>
          </a:prstGeom>
        </p:spPr>
        <p:txBody>
          <a:bodyPr lIns="0" tIns="0" rIns="0" bIns="0" rtlCol="0" anchor="t"/>
          <a:lstStyle/>
          <a:p>
            <a:pPr lvl="0" algn="l">
              <a:lnSpc>
                <a:spcPct val="116199"/>
              </a:lnSpc>
            </a:pPr>
            <a:r>
              <a:rPr lang="en-US" sz="1800" b="0" i="0" u="none" strike="noStrike">
                <a:solidFill>
                  <a:srgbClr val="222222">
                    <a:alpha val="80000"/>
                  </a:srgbClr>
                </a:solidFill>
                <a:latin typeface="Pretendard Regular"/>
              </a:rPr>
              <a:t>The regression analysis for health score clusters showed varying results across different groups. This section focuses on the performance of each cluster and its implications for premium prediction.</a:t>
            </a:r>
          </a:p>
        </p:txBody>
      </p:sp>
      <p:sp>
        <p:nvSpPr>
          <p:cNvPr id="18" name="TextBox 18"/>
          <p:cNvSpPr txBox="1"/>
          <p:nvPr/>
        </p:nvSpPr>
        <p:spPr>
          <a:xfrm>
            <a:off x="2260600" y="6362700"/>
            <a:ext cx="6388100" cy="406400"/>
          </a:xfrm>
          <a:prstGeom prst="rect">
            <a:avLst/>
          </a:prstGeom>
        </p:spPr>
        <p:txBody>
          <a:bodyPr lIns="0" tIns="0" rIns="0" bIns="0" rtlCol="0" anchor="ctr"/>
          <a:lstStyle/>
          <a:p>
            <a:pPr lvl="0" algn="r">
              <a:lnSpc>
                <a:spcPct val="107899"/>
              </a:lnSpc>
            </a:pPr>
            <a:r>
              <a:rPr lang="en-US" sz="2300" b="0" i="0" u="none" strike="noStrike">
                <a:solidFill>
                  <a:srgbClr val="222222">
                    <a:alpha val="80000"/>
                  </a:srgbClr>
                </a:solidFill>
                <a:latin typeface="Pretendard SemiBold"/>
              </a:rPr>
              <a:t>Cluster 2 Performance</a:t>
            </a:r>
          </a:p>
        </p:txBody>
      </p:sp>
      <p:sp>
        <p:nvSpPr>
          <p:cNvPr id="19" name="TextBox 19"/>
          <p:cNvSpPr txBox="1"/>
          <p:nvPr/>
        </p:nvSpPr>
        <p:spPr>
          <a:xfrm>
            <a:off x="1346200" y="7315200"/>
            <a:ext cx="7302500" cy="2006600"/>
          </a:xfrm>
          <a:prstGeom prst="rect">
            <a:avLst/>
          </a:prstGeom>
        </p:spPr>
        <p:txBody>
          <a:bodyPr lIns="0" tIns="0" rIns="0" bIns="0" rtlCol="0" anchor="t"/>
          <a:lstStyle/>
          <a:p>
            <a:pPr lvl="0" algn="r">
              <a:lnSpc>
                <a:spcPct val="116199"/>
              </a:lnSpc>
            </a:pPr>
            <a:r>
              <a:rPr lang="en-US" sz="2300" b="0" i="0" u="none" strike="noStrike">
                <a:solidFill>
                  <a:srgbClr val="222222">
                    <a:alpha val="80000"/>
                  </a:srgbClr>
                </a:solidFill>
                <a:latin typeface="Pretendard Regular"/>
              </a:rPr>
              <a:t>- Highest performance among all clusters</a:t>
            </a:r>
          </a:p>
          <a:p>
            <a:pPr lvl="0" algn="r">
              <a:lnSpc>
                <a:spcPct val="116199"/>
              </a:lnSpc>
            </a:pPr>
            <a:r>
              <a:rPr lang="en-US" sz="2300" b="0" i="0" u="none" strike="noStrike">
                <a:solidFill>
                  <a:srgbClr val="222222">
                    <a:alpha val="80000"/>
                  </a:srgbClr>
                </a:solidFill>
                <a:latin typeface="Pretendard Regular"/>
              </a:rPr>
              <a:t>- R² value of 0.02, indicating some explanatory power</a:t>
            </a:r>
          </a:p>
          <a:p>
            <a:pPr lvl="0" algn="r">
              <a:lnSpc>
                <a:spcPct val="116199"/>
              </a:lnSpc>
            </a:pPr>
            <a:r>
              <a:rPr lang="en-US" sz="2300" b="0" i="0" u="none" strike="noStrike">
                <a:solidFill>
                  <a:srgbClr val="222222">
                    <a:alpha val="80000"/>
                  </a:srgbClr>
                </a:solidFill>
                <a:latin typeface="Pretendard Regular"/>
              </a:rPr>
              <a:t>- Suggests potential correlation between health scores and premiums</a:t>
            </a:r>
          </a:p>
          <a:p>
            <a:pPr lvl="0" algn="r">
              <a:lnSpc>
                <a:spcPct val="116199"/>
              </a:lnSpc>
            </a:pPr>
            <a:r>
              <a:rPr lang="en-US" sz="2300" b="0" i="0" u="none" strike="noStrike">
                <a:solidFill>
                  <a:srgbClr val="222222">
                    <a:alpha val="80000"/>
                  </a:srgbClr>
                </a:solidFill>
                <a:latin typeface="Pretendard Regular"/>
              </a:rPr>
              <a:t>- May represent a more predictable customer segment</a:t>
            </a:r>
          </a:p>
        </p:txBody>
      </p:sp>
      <p:sp>
        <p:nvSpPr>
          <p:cNvPr id="20" name="TextBox 20"/>
          <p:cNvSpPr txBox="1"/>
          <p:nvPr/>
        </p:nvSpPr>
        <p:spPr>
          <a:xfrm>
            <a:off x="10541000" y="6362700"/>
            <a:ext cx="6388100" cy="406400"/>
          </a:xfrm>
          <a:prstGeom prst="rect">
            <a:avLst/>
          </a:prstGeom>
        </p:spPr>
        <p:txBody>
          <a:bodyPr lIns="0" tIns="0" rIns="0" bIns="0" rtlCol="0" anchor="ctr"/>
          <a:lstStyle/>
          <a:p>
            <a:pPr lvl="0" algn="r">
              <a:lnSpc>
                <a:spcPct val="107899"/>
              </a:lnSpc>
            </a:pPr>
            <a:r>
              <a:rPr lang="en-US" sz="2300" b="0" i="0" u="none" strike="noStrike">
                <a:solidFill>
                  <a:srgbClr val="222222">
                    <a:alpha val="80000"/>
                  </a:srgbClr>
                </a:solidFill>
                <a:latin typeface="Pretendard SemiBold"/>
              </a:rPr>
              <a:t>Overall Health Score Analysis</a:t>
            </a:r>
          </a:p>
        </p:txBody>
      </p:sp>
      <p:sp>
        <p:nvSpPr>
          <p:cNvPr id="21" name="TextBox 21"/>
          <p:cNvSpPr txBox="1"/>
          <p:nvPr/>
        </p:nvSpPr>
        <p:spPr>
          <a:xfrm>
            <a:off x="9626600" y="7315200"/>
            <a:ext cx="7302500" cy="2400300"/>
          </a:xfrm>
          <a:prstGeom prst="rect">
            <a:avLst/>
          </a:prstGeom>
        </p:spPr>
        <p:txBody>
          <a:bodyPr lIns="0" tIns="0" rIns="0" bIns="0" rtlCol="0" anchor="t"/>
          <a:lstStyle/>
          <a:p>
            <a:pPr lvl="0" algn="r">
              <a:lnSpc>
                <a:spcPct val="116199"/>
              </a:lnSpc>
            </a:pPr>
            <a:r>
              <a:rPr lang="en-US" sz="2300" b="0" i="0" u="none" strike="noStrike">
                <a:solidFill>
                  <a:srgbClr val="222222">
                    <a:alpha val="80000"/>
                  </a:srgbClr>
                </a:solidFill>
                <a:latin typeface="Pretendard Regular"/>
              </a:rPr>
              <a:t>- Generally low R² values across clusters</a:t>
            </a:r>
          </a:p>
          <a:p>
            <a:pPr lvl="0" algn="r">
              <a:lnSpc>
                <a:spcPct val="116199"/>
              </a:lnSpc>
            </a:pPr>
            <a:r>
              <a:rPr lang="en-US" sz="2300" b="0" i="0" u="none" strike="noStrike">
                <a:solidFill>
                  <a:srgbClr val="222222">
                    <a:alpha val="80000"/>
                  </a:srgbClr>
                </a:solidFill>
                <a:latin typeface="Pretendard Regular"/>
              </a:rPr>
              <a:t>- Limited predictive power for most health score groups</a:t>
            </a:r>
          </a:p>
          <a:p>
            <a:pPr lvl="0" algn="r">
              <a:lnSpc>
                <a:spcPct val="116199"/>
              </a:lnSpc>
            </a:pPr>
            <a:r>
              <a:rPr lang="en-US" sz="2300" b="0" i="0" u="none" strike="noStrike">
                <a:solidFill>
                  <a:srgbClr val="222222">
                    <a:alpha val="80000"/>
                  </a:srgbClr>
                </a:solidFill>
                <a:latin typeface="Pretendard Regular"/>
              </a:rPr>
              <a:t>- Indicates complexity in health-premium relationship</a:t>
            </a:r>
          </a:p>
          <a:p>
            <a:pPr lvl="0" algn="r">
              <a:lnSpc>
                <a:spcPct val="116199"/>
              </a:lnSpc>
            </a:pPr>
            <a:r>
              <a:rPr lang="en-US" sz="2300" b="0" i="0" u="none" strike="noStrike">
                <a:solidFill>
                  <a:srgbClr val="222222">
                    <a:alpha val="80000"/>
                  </a:srgbClr>
                </a:solidFill>
                <a:latin typeface="Pretendard Regular"/>
              </a:rPr>
              <a:t>- Suggests need for more sophisticated modeling approaches</a:t>
            </a:r>
          </a:p>
        </p:txBody>
      </p:sp>
      <p:pic>
        <p:nvPicPr>
          <p:cNvPr id="5122" name="Picture 2" descr="건강 이미지 - Freepik에서 무료 다운로드">
            <a:extLst>
              <a:ext uri="{FF2B5EF4-FFF2-40B4-BE49-F238E27FC236}">
                <a16:creationId xmlns:a16="http://schemas.microsoft.com/office/drawing/2014/main" id="{CC5E04B1-3FCB-62B8-FF51-9A9D629B56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87099" y="2035799"/>
            <a:ext cx="4181502" cy="3345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9000"/>
          </a:blip>
          <a:stretch>
            <a:fillRect/>
          </a:stretch>
        </p:blipFill>
        <p:spPr>
          <a:xfrm>
            <a:off x="10160000" y="-1625600"/>
            <a:ext cx="10401300" cy="10820400"/>
          </a:xfrm>
          <a:prstGeom prst="rect">
            <a:avLst/>
          </a:prstGeom>
        </p:spPr>
      </p:pic>
      <p:pic>
        <p:nvPicPr>
          <p:cNvPr id="3" name="Picture 3"/>
          <p:cNvPicPr>
            <a:picLocks noChangeAspect="1"/>
          </p:cNvPicPr>
          <p:nvPr/>
        </p:nvPicPr>
        <p:blipFill>
          <a:blip r:embed="rId3">
            <a:alphaModFix amt="29000"/>
          </a:blip>
          <a:stretch>
            <a:fillRect/>
          </a:stretch>
        </p:blipFill>
        <p:spPr>
          <a:xfrm rot="20400000">
            <a:off x="419100" y="368300"/>
            <a:ext cx="10845800" cy="11353800"/>
          </a:xfrm>
          <a:prstGeom prst="rect">
            <a:avLst/>
          </a:prstGeom>
        </p:spPr>
      </p:pic>
      <p:sp>
        <p:nvSpPr>
          <p:cNvPr id="4" name="TextBox 4"/>
          <p:cNvSpPr txBox="1"/>
          <p:nvPr/>
        </p:nvSpPr>
        <p:spPr>
          <a:xfrm>
            <a:off x="15481300" y="5207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5" name="Picture 5"/>
          <p:cNvPicPr>
            <a:picLocks noChangeAspect="1"/>
          </p:cNvPicPr>
          <p:nvPr/>
        </p:nvPicPr>
        <p:blipFill>
          <a:blip r:embed="rId4"/>
          <a:stretch>
            <a:fillRect/>
          </a:stretch>
        </p:blipFill>
        <p:spPr>
          <a:xfrm>
            <a:off x="787400" y="927100"/>
            <a:ext cx="16725900" cy="12700"/>
          </a:xfrm>
          <a:prstGeom prst="rect">
            <a:avLst/>
          </a:prstGeom>
        </p:spPr>
      </p:pic>
      <p:pic>
        <p:nvPicPr>
          <p:cNvPr id="6" name="Picture 6"/>
          <p:cNvPicPr>
            <a:picLocks noChangeAspect="1"/>
          </p:cNvPicPr>
          <p:nvPr/>
        </p:nvPicPr>
        <p:blipFill>
          <a:blip r:embed="rId5">
            <a:alphaModFix amt="80000"/>
          </a:blip>
          <a:stretch>
            <a:fillRect/>
          </a:stretch>
        </p:blipFill>
        <p:spPr>
          <a:xfrm>
            <a:off x="533400" y="2933700"/>
            <a:ext cx="17170400" cy="6794500"/>
          </a:xfrm>
          <a:prstGeom prst="rect">
            <a:avLst/>
          </a:prstGeom>
        </p:spPr>
      </p:pic>
      <p:grpSp>
        <p:nvGrpSpPr>
          <p:cNvPr id="10" name="Group 10"/>
          <p:cNvGrpSpPr/>
          <p:nvPr/>
        </p:nvGrpSpPr>
        <p:grpSpPr>
          <a:xfrm>
            <a:off x="2147483647" y="2147483647"/>
            <a:ext cx="2147483647" cy="2147483647"/>
            <a:chOff x="0" y="0"/>
            <a:chExt cx="0" cy="0"/>
          </a:xfrm>
        </p:grpSpPr>
      </p:grpSp>
      <p:pic>
        <p:nvPicPr>
          <p:cNvPr id="11" name="Picture 11"/>
          <p:cNvPicPr>
            <a:picLocks noChangeAspect="1"/>
          </p:cNvPicPr>
          <p:nvPr/>
        </p:nvPicPr>
        <p:blipFill>
          <a:blip r:embed="rId6"/>
          <a:stretch>
            <a:fillRect/>
          </a:stretch>
        </p:blipFill>
        <p:spPr>
          <a:xfrm>
            <a:off x="1130300" y="3543300"/>
            <a:ext cx="482600" cy="482600"/>
          </a:xfrm>
          <a:prstGeom prst="rect">
            <a:avLst/>
          </a:prstGeom>
        </p:spPr>
      </p:pic>
      <p:sp>
        <p:nvSpPr>
          <p:cNvPr id="12" name="TextBox 12"/>
          <p:cNvSpPr txBox="1"/>
          <p:nvPr/>
        </p:nvSpPr>
        <p:spPr>
          <a:xfrm>
            <a:off x="1181100" y="3619500"/>
            <a:ext cx="393700" cy="355600"/>
          </a:xfrm>
          <a:prstGeom prst="rect">
            <a:avLst/>
          </a:prstGeom>
        </p:spPr>
        <p:txBody>
          <a:bodyPr lIns="0" tIns="0" rIns="0" bIns="0" rtlCol="0" anchor="t"/>
          <a:lstStyle/>
          <a:p>
            <a:pPr lvl="0" algn="ctr">
              <a:lnSpc>
                <a:spcPct val="116199"/>
              </a:lnSpc>
            </a:pPr>
            <a:r>
              <a:rPr lang="en-US" sz="2000" b="0" i="0" u="none" strike="noStrike">
                <a:solidFill>
                  <a:srgbClr val="222222"/>
                </a:solidFill>
                <a:latin typeface="Vollkorn Medium"/>
              </a:rPr>
              <a:t>1</a:t>
            </a:r>
          </a:p>
        </p:txBody>
      </p:sp>
      <p:grpSp>
        <p:nvGrpSpPr>
          <p:cNvPr id="13" name="Group 13"/>
          <p:cNvGrpSpPr/>
          <p:nvPr/>
        </p:nvGrpSpPr>
        <p:grpSpPr>
          <a:xfrm>
            <a:off x="2147483647" y="2147483647"/>
            <a:ext cx="2147483647" cy="2147483647"/>
            <a:chOff x="0" y="0"/>
            <a:chExt cx="0" cy="0"/>
          </a:xfrm>
        </p:grpSpPr>
      </p:grpSp>
      <p:pic>
        <p:nvPicPr>
          <p:cNvPr id="14" name="Picture 14"/>
          <p:cNvPicPr>
            <a:picLocks noChangeAspect="1"/>
          </p:cNvPicPr>
          <p:nvPr/>
        </p:nvPicPr>
        <p:blipFill>
          <a:blip r:embed="rId6"/>
          <a:stretch>
            <a:fillRect/>
          </a:stretch>
        </p:blipFill>
        <p:spPr>
          <a:xfrm>
            <a:off x="6705600" y="3543300"/>
            <a:ext cx="482600" cy="482600"/>
          </a:xfrm>
          <a:prstGeom prst="rect">
            <a:avLst/>
          </a:prstGeom>
        </p:spPr>
      </p:pic>
      <p:sp>
        <p:nvSpPr>
          <p:cNvPr id="15" name="TextBox 15"/>
          <p:cNvSpPr txBox="1"/>
          <p:nvPr/>
        </p:nvSpPr>
        <p:spPr>
          <a:xfrm>
            <a:off x="6743700" y="3619500"/>
            <a:ext cx="393700" cy="355600"/>
          </a:xfrm>
          <a:prstGeom prst="rect">
            <a:avLst/>
          </a:prstGeom>
        </p:spPr>
        <p:txBody>
          <a:bodyPr lIns="0" tIns="0" rIns="0" bIns="0" rtlCol="0" anchor="t"/>
          <a:lstStyle/>
          <a:p>
            <a:pPr lvl="0" algn="ctr">
              <a:lnSpc>
                <a:spcPct val="116199"/>
              </a:lnSpc>
            </a:pPr>
            <a:r>
              <a:rPr lang="en-US" sz="2000" b="0" i="0" u="none" strike="noStrike">
                <a:solidFill>
                  <a:srgbClr val="222222"/>
                </a:solidFill>
                <a:latin typeface="Vollkorn Medium"/>
              </a:rPr>
              <a:t>2</a:t>
            </a:r>
          </a:p>
        </p:txBody>
      </p:sp>
      <p:grpSp>
        <p:nvGrpSpPr>
          <p:cNvPr id="16" name="Group 16"/>
          <p:cNvGrpSpPr/>
          <p:nvPr/>
        </p:nvGrpSpPr>
        <p:grpSpPr>
          <a:xfrm>
            <a:off x="2147483647" y="2147483647"/>
            <a:ext cx="2147483647" cy="2147483647"/>
            <a:chOff x="0" y="0"/>
            <a:chExt cx="0" cy="0"/>
          </a:xfrm>
        </p:grpSpPr>
      </p:grpSp>
      <p:pic>
        <p:nvPicPr>
          <p:cNvPr id="17" name="Picture 17"/>
          <p:cNvPicPr>
            <a:picLocks noChangeAspect="1"/>
          </p:cNvPicPr>
          <p:nvPr/>
        </p:nvPicPr>
        <p:blipFill>
          <a:blip r:embed="rId6"/>
          <a:stretch>
            <a:fillRect/>
          </a:stretch>
        </p:blipFill>
        <p:spPr>
          <a:xfrm>
            <a:off x="12268200" y="3543300"/>
            <a:ext cx="482600" cy="482600"/>
          </a:xfrm>
          <a:prstGeom prst="rect">
            <a:avLst/>
          </a:prstGeom>
        </p:spPr>
      </p:pic>
      <p:sp>
        <p:nvSpPr>
          <p:cNvPr id="18" name="TextBox 18"/>
          <p:cNvSpPr txBox="1"/>
          <p:nvPr/>
        </p:nvSpPr>
        <p:spPr>
          <a:xfrm>
            <a:off x="12306300" y="3619500"/>
            <a:ext cx="393700" cy="355600"/>
          </a:xfrm>
          <a:prstGeom prst="rect">
            <a:avLst/>
          </a:prstGeom>
        </p:spPr>
        <p:txBody>
          <a:bodyPr lIns="0" tIns="0" rIns="0" bIns="0" rtlCol="0" anchor="t"/>
          <a:lstStyle/>
          <a:p>
            <a:pPr lvl="0" algn="ctr">
              <a:lnSpc>
                <a:spcPct val="116199"/>
              </a:lnSpc>
            </a:pPr>
            <a:r>
              <a:rPr lang="en-US" sz="2000" b="0" i="0" u="none" strike="noStrike">
                <a:solidFill>
                  <a:srgbClr val="222222"/>
                </a:solidFill>
                <a:latin typeface="Vollkorn Medium"/>
              </a:rPr>
              <a:t>3</a:t>
            </a:r>
          </a:p>
        </p:txBody>
      </p:sp>
      <p:sp>
        <p:nvSpPr>
          <p:cNvPr id="19" name="TextBox 19"/>
          <p:cNvSpPr txBox="1"/>
          <p:nvPr/>
        </p:nvSpPr>
        <p:spPr>
          <a:xfrm>
            <a:off x="711200" y="1320800"/>
            <a:ext cx="16827500" cy="1066800"/>
          </a:xfrm>
          <a:prstGeom prst="rect">
            <a:avLst/>
          </a:prstGeom>
        </p:spPr>
        <p:txBody>
          <a:bodyPr lIns="0" tIns="0" rIns="0" bIns="0" rtlCol="0" anchor="ctr"/>
          <a:lstStyle/>
          <a:p>
            <a:pPr lvl="0" algn="ctr">
              <a:lnSpc>
                <a:spcPct val="99600"/>
              </a:lnSpc>
            </a:pPr>
            <a:r>
              <a:rPr lang="en-US" sz="6000" b="0" i="0" u="none" strike="noStrike" spc="-100">
                <a:solidFill>
                  <a:srgbClr val="222222"/>
                </a:solidFill>
                <a:latin typeface="Pretendard SemiBold"/>
              </a:rPr>
              <a:t>Credit Clusters Analysis</a:t>
            </a:r>
          </a:p>
        </p:txBody>
      </p:sp>
      <p:sp>
        <p:nvSpPr>
          <p:cNvPr id="20" name="TextBox 20"/>
          <p:cNvSpPr txBox="1"/>
          <p:nvPr/>
        </p:nvSpPr>
        <p:spPr>
          <a:xfrm>
            <a:off x="952500" y="6985000"/>
            <a:ext cx="53213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Low R² Values</a:t>
            </a:r>
          </a:p>
        </p:txBody>
      </p:sp>
      <p:sp>
        <p:nvSpPr>
          <p:cNvPr id="21" name="TextBox 21"/>
          <p:cNvSpPr txBox="1"/>
          <p:nvPr/>
        </p:nvSpPr>
        <p:spPr>
          <a:xfrm>
            <a:off x="952500" y="7696200"/>
            <a:ext cx="5308600" cy="1562100"/>
          </a:xfrm>
          <a:prstGeom prst="rect">
            <a:avLst/>
          </a:prstGeom>
        </p:spPr>
        <p:txBody>
          <a:bodyPr lIns="0" tIns="0" rIns="0" bIns="0" rtlCol="0" anchor="t"/>
          <a:lstStyle/>
          <a:p>
            <a:pPr lvl="0" algn="l">
              <a:lnSpc>
                <a:spcPct val="116199"/>
              </a:lnSpc>
            </a:pPr>
            <a:r>
              <a:rPr lang="en-US" sz="2200" b="0" i="0" u="none" strike="noStrike">
                <a:solidFill>
                  <a:srgbClr val="222222">
                    <a:alpha val="80000"/>
                  </a:srgbClr>
                </a:solidFill>
                <a:latin typeface="Pretendard Regular"/>
              </a:rPr>
              <a:t>- R² values close to zero</a:t>
            </a:r>
          </a:p>
          <a:p>
            <a:pPr lvl="0" algn="l">
              <a:lnSpc>
                <a:spcPct val="116199"/>
              </a:lnSpc>
            </a:pPr>
            <a:r>
              <a:rPr lang="en-US" sz="2200" b="0" i="0" u="none" strike="noStrike">
                <a:solidFill>
                  <a:srgbClr val="222222">
                    <a:alpha val="80000"/>
                  </a:srgbClr>
                </a:solidFill>
                <a:latin typeface="Pretendard Regular"/>
              </a:rPr>
              <a:t>- Consistent across all credit clusters</a:t>
            </a:r>
          </a:p>
          <a:p>
            <a:pPr lvl="0" algn="l">
              <a:lnSpc>
                <a:spcPct val="116199"/>
              </a:lnSpc>
            </a:pPr>
            <a:r>
              <a:rPr lang="en-US" sz="2200" b="0" i="0" u="none" strike="noStrike">
                <a:solidFill>
                  <a:srgbClr val="222222">
                    <a:alpha val="80000"/>
                  </a:srgbClr>
                </a:solidFill>
                <a:latin typeface="Pretendard Regular"/>
              </a:rPr>
              <a:t>- Indicates weak linear relationship</a:t>
            </a:r>
          </a:p>
          <a:p>
            <a:pPr lvl="0" algn="l">
              <a:lnSpc>
                <a:spcPct val="116199"/>
              </a:lnSpc>
            </a:pPr>
            <a:r>
              <a:rPr lang="en-US" sz="2200" b="0" i="0" u="none" strike="noStrike">
                <a:solidFill>
                  <a:srgbClr val="222222">
                    <a:alpha val="80000"/>
                  </a:srgbClr>
                </a:solidFill>
                <a:latin typeface="Pretendard Regular"/>
              </a:rPr>
              <a:t>- Credit scores alone insufficient</a:t>
            </a:r>
          </a:p>
        </p:txBody>
      </p:sp>
      <p:sp>
        <p:nvSpPr>
          <p:cNvPr id="22" name="TextBox 22"/>
          <p:cNvSpPr txBox="1"/>
          <p:nvPr/>
        </p:nvSpPr>
        <p:spPr>
          <a:xfrm>
            <a:off x="6477000" y="7010400"/>
            <a:ext cx="5321300" cy="419100"/>
          </a:xfrm>
          <a:prstGeom prst="rect">
            <a:avLst/>
          </a:prstGeom>
        </p:spPr>
        <p:txBody>
          <a:bodyPr lIns="0" tIns="0" rIns="0" bIns="0" rtlCol="0" anchor="b"/>
          <a:lstStyle/>
          <a:p>
            <a:pPr lvl="0" algn="l">
              <a:lnSpc>
                <a:spcPct val="107899"/>
              </a:lnSpc>
            </a:pPr>
            <a:r>
              <a:rPr lang="en-US" sz="2400" b="0" i="0" u="none" strike="noStrike" dirty="0">
                <a:solidFill>
                  <a:srgbClr val="222222">
                    <a:alpha val="80000"/>
                  </a:srgbClr>
                </a:solidFill>
                <a:latin typeface="Pretendard SemiBold"/>
              </a:rPr>
              <a:t>Limited Predictive Power</a:t>
            </a:r>
          </a:p>
        </p:txBody>
      </p:sp>
      <p:sp>
        <p:nvSpPr>
          <p:cNvPr id="23" name="TextBox 23"/>
          <p:cNvSpPr txBox="1"/>
          <p:nvPr/>
        </p:nvSpPr>
        <p:spPr>
          <a:xfrm>
            <a:off x="6477000" y="7708900"/>
            <a:ext cx="5308600" cy="1562100"/>
          </a:xfrm>
          <a:prstGeom prst="rect">
            <a:avLst/>
          </a:prstGeom>
        </p:spPr>
        <p:txBody>
          <a:bodyPr lIns="0" tIns="0" rIns="0" bIns="0" rtlCol="0" anchor="t"/>
          <a:lstStyle/>
          <a:p>
            <a:pPr lvl="0" algn="l">
              <a:lnSpc>
                <a:spcPct val="116199"/>
              </a:lnSpc>
            </a:pPr>
            <a:r>
              <a:rPr lang="en-US" sz="2200" b="0" i="0" u="none" strike="noStrike" dirty="0">
                <a:solidFill>
                  <a:srgbClr val="222222">
                    <a:alpha val="80000"/>
                  </a:srgbClr>
                </a:solidFill>
                <a:latin typeface="Pretendard Regular"/>
              </a:rPr>
              <a:t>- Poor premium predictions</a:t>
            </a:r>
          </a:p>
          <a:p>
            <a:pPr lvl="0" algn="l">
              <a:lnSpc>
                <a:spcPct val="116199"/>
              </a:lnSpc>
            </a:pPr>
            <a:r>
              <a:rPr lang="en-US" sz="2200" b="0" i="0" u="none" strike="noStrike" dirty="0">
                <a:solidFill>
                  <a:srgbClr val="222222">
                    <a:alpha val="80000"/>
                  </a:srgbClr>
                </a:solidFill>
                <a:latin typeface="Pretendard Regular"/>
              </a:rPr>
              <a:t>- Unable to capture variations</a:t>
            </a:r>
          </a:p>
          <a:p>
            <a:pPr lvl="0" algn="l">
              <a:lnSpc>
                <a:spcPct val="116199"/>
              </a:lnSpc>
            </a:pPr>
            <a:r>
              <a:rPr lang="en-US" sz="2200" b="0" i="0" u="none" strike="noStrike" dirty="0">
                <a:solidFill>
                  <a:srgbClr val="222222">
                    <a:alpha val="80000"/>
                  </a:srgbClr>
                </a:solidFill>
                <a:latin typeface="Pretendard Regular"/>
              </a:rPr>
              <a:t>- Fails to explain premium differences</a:t>
            </a:r>
          </a:p>
          <a:p>
            <a:pPr lvl="0" algn="l">
              <a:lnSpc>
                <a:spcPct val="116199"/>
              </a:lnSpc>
            </a:pPr>
            <a:r>
              <a:rPr lang="en-US" sz="2200" b="0" i="0" u="none" strike="noStrike" dirty="0">
                <a:solidFill>
                  <a:srgbClr val="222222">
                    <a:alpha val="80000"/>
                  </a:srgbClr>
                </a:solidFill>
                <a:latin typeface="Pretendard Regular"/>
              </a:rPr>
              <a:t>- Suggests complex relationships</a:t>
            </a:r>
          </a:p>
        </p:txBody>
      </p:sp>
      <p:sp>
        <p:nvSpPr>
          <p:cNvPr id="24" name="TextBox 24"/>
          <p:cNvSpPr txBox="1"/>
          <p:nvPr/>
        </p:nvSpPr>
        <p:spPr>
          <a:xfrm>
            <a:off x="12039600" y="7010400"/>
            <a:ext cx="53213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Implications for Modeling</a:t>
            </a:r>
          </a:p>
        </p:txBody>
      </p:sp>
      <p:sp>
        <p:nvSpPr>
          <p:cNvPr id="25" name="TextBox 25"/>
          <p:cNvSpPr txBox="1"/>
          <p:nvPr/>
        </p:nvSpPr>
        <p:spPr>
          <a:xfrm>
            <a:off x="12039600" y="7721600"/>
            <a:ext cx="5308600" cy="1562100"/>
          </a:xfrm>
          <a:prstGeom prst="rect">
            <a:avLst/>
          </a:prstGeom>
        </p:spPr>
        <p:txBody>
          <a:bodyPr lIns="0" tIns="0" rIns="0" bIns="0" rtlCol="0" anchor="t"/>
          <a:lstStyle/>
          <a:p>
            <a:pPr lvl="0" algn="l">
              <a:lnSpc>
                <a:spcPct val="116199"/>
              </a:lnSpc>
            </a:pPr>
            <a:r>
              <a:rPr lang="en-US" sz="2200" b="0" i="0" u="none" strike="noStrike">
                <a:solidFill>
                  <a:srgbClr val="222222">
                    <a:alpha val="80000"/>
                  </a:srgbClr>
                </a:solidFill>
                <a:latin typeface="Pretendard Regular"/>
              </a:rPr>
              <a:t>- Need for non-linear approaches</a:t>
            </a:r>
          </a:p>
          <a:p>
            <a:pPr lvl="0" algn="l">
              <a:lnSpc>
                <a:spcPct val="116199"/>
              </a:lnSpc>
            </a:pPr>
            <a:r>
              <a:rPr lang="en-US" sz="2200" b="0" i="0" u="none" strike="noStrike">
                <a:solidFill>
                  <a:srgbClr val="222222">
                    <a:alpha val="80000"/>
                  </a:srgbClr>
                </a:solidFill>
                <a:latin typeface="Pretendard Regular"/>
              </a:rPr>
              <a:t>- Consider interaction effects</a:t>
            </a:r>
          </a:p>
          <a:p>
            <a:pPr lvl="0" algn="l">
              <a:lnSpc>
                <a:spcPct val="116199"/>
              </a:lnSpc>
            </a:pPr>
            <a:r>
              <a:rPr lang="en-US" sz="2200" b="0" i="0" u="none" strike="noStrike">
                <a:solidFill>
                  <a:srgbClr val="222222">
                    <a:alpha val="80000"/>
                  </a:srgbClr>
                </a:solidFill>
                <a:latin typeface="Pretendard Regular"/>
              </a:rPr>
              <a:t>- Explore feature engineering</a:t>
            </a:r>
          </a:p>
          <a:p>
            <a:pPr lvl="0" algn="l">
              <a:lnSpc>
                <a:spcPct val="116199"/>
              </a:lnSpc>
            </a:pPr>
            <a:r>
              <a:rPr lang="en-US" sz="2200" b="0" i="0" u="none" strike="noStrike">
                <a:solidFill>
                  <a:srgbClr val="222222">
                    <a:alpha val="80000"/>
                  </a:srgbClr>
                </a:solidFill>
                <a:latin typeface="Pretendard Regular"/>
              </a:rPr>
              <a:t>- Investigate other variables</a:t>
            </a:r>
          </a:p>
        </p:txBody>
      </p:sp>
      <p:pic>
        <p:nvPicPr>
          <p:cNvPr id="6148" name="Picture 4" descr="결국은어휘력] 선형적 ↔ 비선형적 (나름 뜻 총정리...) : 네이버 블로그">
            <a:extLst>
              <a:ext uri="{FF2B5EF4-FFF2-40B4-BE49-F238E27FC236}">
                <a16:creationId xmlns:a16="http://schemas.microsoft.com/office/drawing/2014/main" id="{3D685862-F28E-B97D-4672-0D4FDD3F31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56288" y="3759200"/>
            <a:ext cx="3144924" cy="307538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2 Global | LinkedIn">
            <a:extLst>
              <a:ext uri="{FF2B5EF4-FFF2-40B4-BE49-F238E27FC236}">
                <a16:creationId xmlns:a16="http://schemas.microsoft.com/office/drawing/2014/main" id="{DF12C339-02B8-09EB-52BE-FD05E0D99A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0988" y="3759200"/>
            <a:ext cx="2950412" cy="2950412"/>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Scatter plot - Free business and finance icons">
            <a:extLst>
              <a:ext uri="{FF2B5EF4-FFF2-40B4-BE49-F238E27FC236}">
                <a16:creationId xmlns:a16="http://schemas.microsoft.com/office/drawing/2014/main" id="{A73E21D5-F7AE-0BFC-0D31-ACE28F1076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5633" y="3619500"/>
            <a:ext cx="3384552" cy="33845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9000"/>
          </a:blip>
          <a:stretch>
            <a:fillRect/>
          </a:stretch>
        </p:blipFill>
        <p:spPr>
          <a:xfrm>
            <a:off x="10160000" y="-1625600"/>
            <a:ext cx="10401300" cy="10820400"/>
          </a:xfrm>
          <a:prstGeom prst="rect">
            <a:avLst/>
          </a:prstGeom>
        </p:spPr>
      </p:pic>
      <p:pic>
        <p:nvPicPr>
          <p:cNvPr id="3" name="Picture 3"/>
          <p:cNvPicPr>
            <a:picLocks noChangeAspect="1"/>
          </p:cNvPicPr>
          <p:nvPr/>
        </p:nvPicPr>
        <p:blipFill>
          <a:blip r:embed="rId3">
            <a:alphaModFix amt="29000"/>
          </a:blip>
          <a:stretch>
            <a:fillRect/>
          </a:stretch>
        </p:blipFill>
        <p:spPr>
          <a:xfrm rot="20400000">
            <a:off x="623973" y="407482"/>
            <a:ext cx="10845800" cy="11353800"/>
          </a:xfrm>
          <a:prstGeom prst="rect">
            <a:avLst/>
          </a:prstGeom>
        </p:spPr>
      </p:pic>
      <p:sp>
        <p:nvSpPr>
          <p:cNvPr id="4" name="TextBox 4"/>
          <p:cNvSpPr txBox="1"/>
          <p:nvPr/>
        </p:nvSpPr>
        <p:spPr>
          <a:xfrm>
            <a:off x="15481300" y="5207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5" name="Picture 5"/>
          <p:cNvPicPr>
            <a:picLocks noChangeAspect="1"/>
          </p:cNvPicPr>
          <p:nvPr/>
        </p:nvPicPr>
        <p:blipFill>
          <a:blip r:embed="rId4"/>
          <a:stretch>
            <a:fillRect/>
          </a:stretch>
        </p:blipFill>
        <p:spPr>
          <a:xfrm>
            <a:off x="787400" y="927100"/>
            <a:ext cx="16725900" cy="12700"/>
          </a:xfrm>
          <a:prstGeom prst="rect">
            <a:avLst/>
          </a:prstGeom>
        </p:spPr>
      </p:pic>
      <p:pic>
        <p:nvPicPr>
          <p:cNvPr id="6" name="Picture 6"/>
          <p:cNvPicPr>
            <a:picLocks noChangeAspect="1"/>
          </p:cNvPicPr>
          <p:nvPr/>
        </p:nvPicPr>
        <p:blipFill>
          <a:blip r:embed="rId5">
            <a:alphaModFix amt="80000"/>
          </a:blip>
          <a:stretch>
            <a:fillRect/>
          </a:stretch>
        </p:blipFill>
        <p:spPr>
          <a:xfrm>
            <a:off x="533400" y="2933700"/>
            <a:ext cx="17170400" cy="6794500"/>
          </a:xfrm>
          <a:prstGeom prst="rect">
            <a:avLst/>
          </a:prstGeom>
        </p:spPr>
      </p:pic>
      <p:sp>
        <p:nvSpPr>
          <p:cNvPr id="7" name="TextBox 7"/>
          <p:cNvSpPr txBox="1"/>
          <p:nvPr/>
        </p:nvSpPr>
        <p:spPr>
          <a:xfrm>
            <a:off x="711200" y="1320800"/>
            <a:ext cx="16827500" cy="1066800"/>
          </a:xfrm>
          <a:prstGeom prst="rect">
            <a:avLst/>
          </a:prstGeom>
        </p:spPr>
        <p:txBody>
          <a:bodyPr lIns="0" tIns="0" rIns="0" bIns="0" rtlCol="0" anchor="ctr"/>
          <a:lstStyle/>
          <a:p>
            <a:pPr lvl="0" algn="ctr">
              <a:lnSpc>
                <a:spcPct val="99600"/>
              </a:lnSpc>
            </a:pPr>
            <a:r>
              <a:rPr lang="en-US" sz="6000" b="0" i="0" u="none" strike="noStrike" spc="-100">
                <a:solidFill>
                  <a:srgbClr val="222222"/>
                </a:solidFill>
                <a:latin typeface="Pretendard SemiBold"/>
              </a:rPr>
              <a:t>Regression Analysis Limitations</a:t>
            </a:r>
          </a:p>
        </p:txBody>
      </p:sp>
      <p:grpSp>
        <p:nvGrpSpPr>
          <p:cNvPr id="9" name="Group 9"/>
          <p:cNvGrpSpPr/>
          <p:nvPr/>
        </p:nvGrpSpPr>
        <p:grpSpPr>
          <a:xfrm>
            <a:off x="2147483647" y="2147483647"/>
            <a:ext cx="2147483647" cy="2147483647"/>
            <a:chOff x="0" y="0"/>
            <a:chExt cx="0" cy="0"/>
          </a:xfrm>
        </p:grpSpPr>
      </p:grpSp>
      <p:sp>
        <p:nvSpPr>
          <p:cNvPr id="12" name="TextBox 12"/>
          <p:cNvSpPr txBox="1"/>
          <p:nvPr/>
        </p:nvSpPr>
        <p:spPr>
          <a:xfrm>
            <a:off x="1041400" y="6985000"/>
            <a:ext cx="39624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Lack of Prediction Diversity</a:t>
            </a:r>
          </a:p>
        </p:txBody>
      </p:sp>
      <p:sp>
        <p:nvSpPr>
          <p:cNvPr id="13" name="TextBox 13"/>
          <p:cNvSpPr txBox="1"/>
          <p:nvPr/>
        </p:nvSpPr>
        <p:spPr>
          <a:xfrm>
            <a:off x="1041400" y="7696200"/>
            <a:ext cx="3962400" cy="2336800"/>
          </a:xfrm>
          <a:prstGeom prst="rect">
            <a:avLst/>
          </a:prstGeom>
        </p:spPr>
        <p:txBody>
          <a:bodyPr lIns="0" tIns="0" rIns="0" bIns="0" rtlCol="0" anchor="t"/>
          <a:lstStyle/>
          <a:p>
            <a:pPr lvl="0" algn="l">
              <a:lnSpc>
                <a:spcPct val="116199"/>
              </a:lnSpc>
            </a:pPr>
            <a:r>
              <a:rPr lang="en-US" sz="2200" b="0" i="0" u="none" strike="noStrike">
                <a:solidFill>
                  <a:srgbClr val="222222">
                    <a:alpha val="80000"/>
                  </a:srgbClr>
                </a:solidFill>
                <a:latin typeface="Pretendard Regular"/>
              </a:rPr>
              <a:t>- Predictions clustered around mean</a:t>
            </a:r>
          </a:p>
          <a:p>
            <a:pPr lvl="0" algn="l">
              <a:lnSpc>
                <a:spcPct val="116199"/>
              </a:lnSpc>
            </a:pPr>
            <a:r>
              <a:rPr lang="en-US" sz="2200" b="0" i="0" u="none" strike="noStrike">
                <a:solidFill>
                  <a:srgbClr val="222222">
                    <a:alpha val="80000"/>
                  </a:srgbClr>
                </a:solidFill>
                <a:latin typeface="Pretendard Regular"/>
              </a:rPr>
              <a:t>- Limited range of outcomes</a:t>
            </a:r>
          </a:p>
          <a:p>
            <a:pPr lvl="0" algn="l">
              <a:lnSpc>
                <a:spcPct val="116199"/>
              </a:lnSpc>
            </a:pPr>
            <a:r>
              <a:rPr lang="en-US" sz="2200" b="0" i="0" u="none" strike="noStrike">
                <a:solidFill>
                  <a:srgbClr val="222222">
                    <a:alpha val="80000"/>
                  </a:srgbClr>
                </a:solidFill>
                <a:latin typeface="Pretendard Regular"/>
              </a:rPr>
              <a:t>- Fails to capture variability</a:t>
            </a:r>
          </a:p>
          <a:p>
            <a:pPr lvl="0" algn="l">
              <a:lnSpc>
                <a:spcPct val="116199"/>
              </a:lnSpc>
            </a:pPr>
            <a:r>
              <a:rPr lang="en-US" sz="2200" b="0" i="0" u="none" strike="noStrike">
                <a:solidFill>
                  <a:srgbClr val="222222">
                    <a:alpha val="80000"/>
                  </a:srgbClr>
                </a:solidFill>
                <a:latin typeface="Pretendard Regular"/>
              </a:rPr>
              <a:t>- Oversimplifies premium structure</a:t>
            </a:r>
          </a:p>
        </p:txBody>
      </p:sp>
      <p:grpSp>
        <p:nvGrpSpPr>
          <p:cNvPr id="15" name="Group 15"/>
          <p:cNvGrpSpPr/>
          <p:nvPr/>
        </p:nvGrpSpPr>
        <p:grpSpPr>
          <a:xfrm>
            <a:off x="2147483647" y="2147483647"/>
            <a:ext cx="2147483647" cy="2147483647"/>
            <a:chOff x="0" y="0"/>
            <a:chExt cx="0" cy="0"/>
          </a:xfrm>
        </p:grpSpPr>
      </p:grpSp>
      <p:pic>
        <p:nvPicPr>
          <p:cNvPr id="16" name="Picture 16"/>
          <p:cNvPicPr>
            <a:picLocks noChangeAspect="1"/>
          </p:cNvPicPr>
          <p:nvPr/>
        </p:nvPicPr>
        <p:blipFill>
          <a:blip r:embed="rId6"/>
          <a:stretch>
            <a:fillRect/>
          </a:stretch>
        </p:blipFill>
        <p:spPr>
          <a:xfrm>
            <a:off x="5334000" y="3556000"/>
            <a:ext cx="482600" cy="482600"/>
          </a:xfrm>
          <a:prstGeom prst="rect">
            <a:avLst/>
          </a:prstGeom>
        </p:spPr>
      </p:pic>
      <p:sp>
        <p:nvSpPr>
          <p:cNvPr id="18" name="TextBox 18"/>
          <p:cNvSpPr txBox="1"/>
          <p:nvPr/>
        </p:nvSpPr>
        <p:spPr>
          <a:xfrm>
            <a:off x="5143500" y="6604000"/>
            <a:ext cx="3962400" cy="8128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High Premium Prediction Issues</a:t>
            </a:r>
          </a:p>
        </p:txBody>
      </p:sp>
      <p:sp>
        <p:nvSpPr>
          <p:cNvPr id="19" name="TextBox 19"/>
          <p:cNvSpPr txBox="1"/>
          <p:nvPr/>
        </p:nvSpPr>
        <p:spPr>
          <a:xfrm>
            <a:off x="5143500" y="7696200"/>
            <a:ext cx="3962400" cy="1955800"/>
          </a:xfrm>
          <a:prstGeom prst="rect">
            <a:avLst/>
          </a:prstGeom>
        </p:spPr>
        <p:txBody>
          <a:bodyPr lIns="0" tIns="0" rIns="0" bIns="0" rtlCol="0" anchor="t"/>
          <a:lstStyle/>
          <a:p>
            <a:pPr lvl="0" algn="l">
              <a:lnSpc>
                <a:spcPct val="116199"/>
              </a:lnSpc>
            </a:pPr>
            <a:r>
              <a:rPr lang="en-US" sz="2200" b="0" i="0" u="none" strike="noStrike">
                <a:solidFill>
                  <a:srgbClr val="222222">
                    <a:alpha val="80000"/>
                  </a:srgbClr>
                </a:solidFill>
                <a:latin typeface="Pretendard Regular"/>
              </a:rPr>
              <a:t>- Underestimation of high premiums</a:t>
            </a:r>
          </a:p>
          <a:p>
            <a:pPr lvl="0" algn="l">
              <a:lnSpc>
                <a:spcPct val="116199"/>
              </a:lnSpc>
            </a:pPr>
            <a:r>
              <a:rPr lang="en-US" sz="2200" b="0" i="0" u="none" strike="noStrike">
                <a:solidFill>
                  <a:srgbClr val="222222">
                    <a:alpha val="80000"/>
                  </a:srgbClr>
                </a:solidFill>
                <a:latin typeface="Pretendard Regular"/>
              </a:rPr>
              <a:t>- Poor performance for outliers</a:t>
            </a:r>
          </a:p>
          <a:p>
            <a:pPr lvl="0" algn="l">
              <a:lnSpc>
                <a:spcPct val="116199"/>
              </a:lnSpc>
            </a:pPr>
            <a:r>
              <a:rPr lang="en-US" sz="2200" b="0" i="0" u="none" strike="noStrike">
                <a:solidFill>
                  <a:srgbClr val="222222">
                    <a:alpha val="80000"/>
                  </a:srgbClr>
                </a:solidFill>
                <a:latin typeface="Pretendard Regular"/>
              </a:rPr>
              <a:t>- Fails to capture risk factors</a:t>
            </a:r>
          </a:p>
          <a:p>
            <a:pPr lvl="0" algn="l">
              <a:lnSpc>
                <a:spcPct val="116199"/>
              </a:lnSpc>
            </a:pPr>
            <a:r>
              <a:rPr lang="en-US" sz="2200" b="0" i="0" u="none" strike="noStrike">
                <a:solidFill>
                  <a:srgbClr val="222222">
                    <a:alpha val="80000"/>
                  </a:srgbClr>
                </a:solidFill>
                <a:latin typeface="Pretendard Regular"/>
              </a:rPr>
              <a:t>- Limits model's practical use</a:t>
            </a:r>
          </a:p>
        </p:txBody>
      </p:sp>
      <p:grpSp>
        <p:nvGrpSpPr>
          <p:cNvPr id="21" name="Group 21"/>
          <p:cNvGrpSpPr/>
          <p:nvPr/>
        </p:nvGrpSpPr>
        <p:grpSpPr>
          <a:xfrm>
            <a:off x="2147483647" y="2147483647"/>
            <a:ext cx="2147483647" cy="2147483647"/>
            <a:chOff x="0" y="0"/>
            <a:chExt cx="0" cy="0"/>
          </a:xfrm>
        </p:grpSpPr>
      </p:grpSp>
      <p:sp>
        <p:nvSpPr>
          <p:cNvPr id="24" name="TextBox 24"/>
          <p:cNvSpPr txBox="1"/>
          <p:nvPr/>
        </p:nvSpPr>
        <p:spPr>
          <a:xfrm>
            <a:off x="9245600" y="6997700"/>
            <a:ext cx="39624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Scatter Plot Distribution</a:t>
            </a:r>
          </a:p>
        </p:txBody>
      </p:sp>
      <p:sp>
        <p:nvSpPr>
          <p:cNvPr id="25" name="TextBox 25"/>
          <p:cNvSpPr txBox="1"/>
          <p:nvPr/>
        </p:nvSpPr>
        <p:spPr>
          <a:xfrm>
            <a:off x="9245600" y="7708900"/>
            <a:ext cx="3962400" cy="2336800"/>
          </a:xfrm>
          <a:prstGeom prst="rect">
            <a:avLst/>
          </a:prstGeom>
        </p:spPr>
        <p:txBody>
          <a:bodyPr lIns="0" tIns="0" rIns="0" bIns="0" rtlCol="0" anchor="t"/>
          <a:lstStyle/>
          <a:p>
            <a:pPr lvl="0" algn="l">
              <a:lnSpc>
                <a:spcPct val="116199"/>
              </a:lnSpc>
            </a:pPr>
            <a:r>
              <a:rPr lang="en-US" sz="2200" b="0" i="0" u="none" strike="noStrike">
                <a:solidFill>
                  <a:srgbClr val="222222">
                    <a:alpha val="80000"/>
                  </a:srgbClr>
                </a:solidFill>
                <a:latin typeface="Pretendard Regular"/>
              </a:rPr>
              <a:t>- Horizontal trend in plots</a:t>
            </a:r>
          </a:p>
          <a:p>
            <a:pPr lvl="0" algn="l">
              <a:lnSpc>
                <a:spcPct val="116199"/>
              </a:lnSpc>
            </a:pPr>
            <a:r>
              <a:rPr lang="en-US" sz="2200" b="0" i="0" u="none" strike="noStrike">
                <a:solidFill>
                  <a:srgbClr val="222222">
                    <a:alpha val="80000"/>
                  </a:srgbClr>
                </a:solidFill>
                <a:latin typeface="Pretendard Regular"/>
              </a:rPr>
              <a:t>- Lack of clear linear relationship</a:t>
            </a:r>
          </a:p>
          <a:p>
            <a:pPr lvl="0" algn="l">
              <a:lnSpc>
                <a:spcPct val="116199"/>
              </a:lnSpc>
            </a:pPr>
            <a:r>
              <a:rPr lang="en-US" sz="2200" b="0" i="0" u="none" strike="noStrike">
                <a:solidFill>
                  <a:srgbClr val="222222">
                    <a:alpha val="80000"/>
                  </a:srgbClr>
                </a:solidFill>
                <a:latin typeface="Pretendard Regular"/>
              </a:rPr>
              <a:t>- Suggests weak correlations</a:t>
            </a:r>
          </a:p>
          <a:p>
            <a:pPr lvl="0" algn="l">
              <a:lnSpc>
                <a:spcPct val="116199"/>
              </a:lnSpc>
            </a:pPr>
            <a:r>
              <a:rPr lang="en-US" sz="2200" b="0" i="0" u="none" strike="noStrike">
                <a:solidFill>
                  <a:srgbClr val="222222">
                    <a:alpha val="80000"/>
                  </a:srgbClr>
                </a:solidFill>
                <a:latin typeface="Pretendard Regular"/>
              </a:rPr>
              <a:t>- Indicates complex interactions</a:t>
            </a:r>
          </a:p>
        </p:txBody>
      </p:sp>
      <p:grpSp>
        <p:nvGrpSpPr>
          <p:cNvPr id="27" name="Group 27"/>
          <p:cNvGrpSpPr/>
          <p:nvPr/>
        </p:nvGrpSpPr>
        <p:grpSpPr>
          <a:xfrm>
            <a:off x="2147483647" y="2147483647"/>
            <a:ext cx="2147483647" cy="2147483647"/>
            <a:chOff x="0" y="0"/>
            <a:chExt cx="0" cy="0"/>
          </a:xfrm>
        </p:grpSpPr>
      </p:grpSp>
      <p:sp>
        <p:nvSpPr>
          <p:cNvPr id="30" name="TextBox 30"/>
          <p:cNvSpPr txBox="1"/>
          <p:nvPr/>
        </p:nvSpPr>
        <p:spPr>
          <a:xfrm>
            <a:off x="13347700" y="6604000"/>
            <a:ext cx="3962400" cy="8128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Possible Underlying Reasons</a:t>
            </a:r>
          </a:p>
        </p:txBody>
      </p:sp>
      <p:sp>
        <p:nvSpPr>
          <p:cNvPr id="31" name="TextBox 31"/>
          <p:cNvSpPr txBox="1"/>
          <p:nvPr/>
        </p:nvSpPr>
        <p:spPr>
          <a:xfrm>
            <a:off x="13347700" y="7708900"/>
            <a:ext cx="3962400" cy="2730500"/>
          </a:xfrm>
          <a:prstGeom prst="rect">
            <a:avLst/>
          </a:prstGeom>
        </p:spPr>
        <p:txBody>
          <a:bodyPr lIns="0" tIns="0" rIns="0" bIns="0" rtlCol="0" anchor="t"/>
          <a:lstStyle/>
          <a:p>
            <a:pPr lvl="0" algn="l">
              <a:lnSpc>
                <a:spcPct val="116199"/>
              </a:lnSpc>
            </a:pPr>
            <a:r>
              <a:rPr lang="en-US" sz="2200" b="0" i="0" u="none" strike="noStrike">
                <a:solidFill>
                  <a:srgbClr val="222222">
                    <a:alpha val="80000"/>
                  </a:srgbClr>
                </a:solidFill>
                <a:latin typeface="Pretendard Regular"/>
              </a:rPr>
              <a:t>- Cluster features not fully utilized</a:t>
            </a:r>
          </a:p>
          <a:p>
            <a:pPr lvl="0" algn="l">
              <a:lnSpc>
                <a:spcPct val="116199"/>
              </a:lnSpc>
            </a:pPr>
            <a:r>
              <a:rPr lang="en-US" sz="2200" b="0" i="0" u="none" strike="noStrike">
                <a:solidFill>
                  <a:srgbClr val="222222">
                    <a:alpha val="80000"/>
                  </a:srgbClr>
                </a:solidFill>
                <a:latin typeface="Pretendard Regular"/>
              </a:rPr>
              <a:t>- Linear model limitations</a:t>
            </a:r>
          </a:p>
          <a:p>
            <a:pPr lvl="0" algn="l">
              <a:lnSpc>
                <a:spcPct val="116199"/>
              </a:lnSpc>
            </a:pPr>
            <a:r>
              <a:rPr lang="en-US" sz="2200" b="0" i="0" u="none" strike="noStrike">
                <a:solidFill>
                  <a:srgbClr val="222222">
                    <a:alpha val="80000"/>
                  </a:srgbClr>
                </a:solidFill>
                <a:latin typeface="Pretendard Regular"/>
              </a:rPr>
              <a:t>- Complex premium determinants</a:t>
            </a:r>
          </a:p>
          <a:p>
            <a:pPr lvl="0" algn="l">
              <a:lnSpc>
                <a:spcPct val="116199"/>
              </a:lnSpc>
            </a:pPr>
            <a:r>
              <a:rPr lang="en-US" sz="2200" b="0" i="0" u="none" strike="noStrike">
                <a:solidFill>
                  <a:srgbClr val="222222">
                    <a:alpha val="80000"/>
                  </a:srgbClr>
                </a:solidFill>
                <a:latin typeface="Pretendard Regular"/>
              </a:rPr>
              <a:t>- Need for advanced techniques</a:t>
            </a:r>
          </a:p>
        </p:txBody>
      </p:sp>
      <p:pic>
        <p:nvPicPr>
          <p:cNvPr id="32" name="그림 31">
            <a:extLst>
              <a:ext uri="{FF2B5EF4-FFF2-40B4-BE49-F238E27FC236}">
                <a16:creationId xmlns:a16="http://schemas.microsoft.com/office/drawing/2014/main" id="{D4AD0520-F0A9-AF54-41C3-5676594ABCAE}"/>
              </a:ext>
            </a:extLst>
          </p:cNvPr>
          <p:cNvPicPr>
            <a:picLocks noChangeAspect="1"/>
          </p:cNvPicPr>
          <p:nvPr/>
        </p:nvPicPr>
        <p:blipFill>
          <a:blip r:embed="rId7"/>
          <a:stretch>
            <a:fillRect/>
          </a:stretch>
        </p:blipFill>
        <p:spPr>
          <a:xfrm>
            <a:off x="1041400" y="3812330"/>
            <a:ext cx="16294100" cy="16102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8000"/>
          </a:blip>
          <a:stretch>
            <a:fillRect/>
          </a:stretch>
        </p:blipFill>
        <p:spPr>
          <a:xfrm>
            <a:off x="-476135" y="1257300"/>
            <a:ext cx="8712200" cy="10579100"/>
          </a:xfrm>
          <a:prstGeom prst="rect">
            <a:avLst/>
          </a:prstGeom>
        </p:spPr>
      </p:pic>
      <p:pic>
        <p:nvPicPr>
          <p:cNvPr id="3" name="Picture 3"/>
          <p:cNvPicPr>
            <a:picLocks noChangeAspect="1"/>
          </p:cNvPicPr>
          <p:nvPr/>
        </p:nvPicPr>
        <p:blipFill>
          <a:blip r:embed="rId3">
            <a:alphaModFix amt="49000"/>
          </a:blip>
          <a:stretch>
            <a:fillRect/>
          </a:stretch>
        </p:blipFill>
        <p:spPr>
          <a:xfrm>
            <a:off x="11074400" y="736600"/>
            <a:ext cx="7213600" cy="6959600"/>
          </a:xfrm>
          <a:prstGeom prst="rect">
            <a:avLst/>
          </a:prstGeom>
        </p:spPr>
      </p:pic>
      <p:sp>
        <p:nvSpPr>
          <p:cNvPr id="4" name="TextBox 4"/>
          <p:cNvSpPr txBox="1"/>
          <p:nvPr/>
        </p:nvSpPr>
        <p:spPr>
          <a:xfrm>
            <a:off x="15481300" y="5842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5" name="Picture 5"/>
          <p:cNvPicPr>
            <a:picLocks noChangeAspect="1"/>
          </p:cNvPicPr>
          <p:nvPr/>
        </p:nvPicPr>
        <p:blipFill>
          <a:blip r:embed="rId4"/>
          <a:stretch>
            <a:fillRect/>
          </a:stretch>
        </p:blipFill>
        <p:spPr>
          <a:xfrm>
            <a:off x="787400" y="990600"/>
            <a:ext cx="16725900" cy="12700"/>
          </a:xfrm>
          <a:prstGeom prst="rect">
            <a:avLst/>
          </a:prstGeom>
        </p:spPr>
      </p:pic>
      <p:sp>
        <p:nvSpPr>
          <p:cNvPr id="6" name="TextBox 6"/>
          <p:cNvSpPr txBox="1"/>
          <p:nvPr/>
        </p:nvSpPr>
        <p:spPr>
          <a:xfrm>
            <a:off x="787400" y="355600"/>
            <a:ext cx="14693900" cy="533400"/>
          </a:xfrm>
          <a:prstGeom prst="rect">
            <a:avLst/>
          </a:prstGeom>
        </p:spPr>
        <p:txBody>
          <a:bodyPr lIns="0" tIns="0" rIns="0" bIns="0" rtlCol="0" anchor="t"/>
          <a:lstStyle/>
          <a:p>
            <a:pPr lvl="0" algn="l">
              <a:lnSpc>
                <a:spcPct val="99600"/>
              </a:lnSpc>
            </a:pPr>
            <a:r>
              <a:rPr lang="en-US" altLang="ko-KR" sz="3000" b="1" dirty="0">
                <a:solidFill>
                  <a:srgbClr val="222222"/>
                </a:solidFill>
                <a:ea typeface="Pretendard Medium"/>
              </a:rPr>
              <a:t>Contents</a:t>
            </a:r>
            <a:endParaRPr lang="ko-KR" sz="3000" b="1" i="0" u="none" strike="noStrike" dirty="0">
              <a:solidFill>
                <a:srgbClr val="222222"/>
              </a:solidFill>
              <a:ea typeface="Pretendard Medium"/>
            </a:endParaRPr>
          </a:p>
        </p:txBody>
      </p:sp>
      <p:pic>
        <p:nvPicPr>
          <p:cNvPr id="7" name="Picture 7"/>
          <p:cNvPicPr>
            <a:picLocks noChangeAspect="1"/>
          </p:cNvPicPr>
          <p:nvPr/>
        </p:nvPicPr>
        <p:blipFill>
          <a:blip r:embed="rId5">
            <a:alphaModFix amt="50000"/>
          </a:blip>
          <a:stretch>
            <a:fillRect/>
          </a:stretch>
        </p:blipFill>
        <p:spPr>
          <a:xfrm>
            <a:off x="6946900" y="1955800"/>
            <a:ext cx="914400" cy="12700"/>
          </a:xfrm>
          <a:prstGeom prst="rect">
            <a:avLst/>
          </a:prstGeom>
        </p:spPr>
      </p:pic>
      <p:sp>
        <p:nvSpPr>
          <p:cNvPr id="8" name="TextBox 8"/>
          <p:cNvSpPr txBox="1"/>
          <p:nvPr/>
        </p:nvSpPr>
        <p:spPr>
          <a:xfrm>
            <a:off x="1244600" y="1752600"/>
            <a:ext cx="5499100" cy="406400"/>
          </a:xfrm>
          <a:prstGeom prst="rect">
            <a:avLst/>
          </a:prstGeom>
        </p:spPr>
        <p:txBody>
          <a:bodyPr lIns="0" tIns="0" rIns="0" bIns="0" rtlCol="0" anchor="t"/>
          <a:lstStyle/>
          <a:p>
            <a:pPr lvl="0">
              <a:lnSpc>
                <a:spcPct val="107899"/>
              </a:lnSpc>
            </a:pPr>
            <a:r>
              <a:rPr lang="en" altLang="ko-KR" sz="3200" b="1" dirty="0"/>
              <a:t>1. Introducing Datasets</a:t>
            </a:r>
            <a:endParaRPr lang="ko-KR" sz="3600" b="1" i="0" u="none" strike="noStrike" dirty="0">
              <a:solidFill>
                <a:srgbClr val="222222">
                  <a:alpha val="80000"/>
                </a:srgbClr>
              </a:solidFill>
              <a:ea typeface="Pretendard SemiBold"/>
            </a:endParaRPr>
          </a:p>
        </p:txBody>
      </p:sp>
      <p:sp>
        <p:nvSpPr>
          <p:cNvPr id="9" name="TextBox 9"/>
          <p:cNvSpPr txBox="1"/>
          <p:nvPr/>
        </p:nvSpPr>
        <p:spPr>
          <a:xfrm>
            <a:off x="8204200" y="1778000"/>
            <a:ext cx="444500" cy="330200"/>
          </a:xfrm>
          <a:prstGeom prst="rect">
            <a:avLst/>
          </a:prstGeom>
        </p:spPr>
        <p:txBody>
          <a:bodyPr lIns="0" tIns="0" rIns="0" bIns="0" rtlCol="0" anchor="ctr"/>
          <a:lstStyle/>
          <a:p>
            <a:pPr lvl="0" algn="ctr">
              <a:lnSpc>
                <a:spcPct val="132800"/>
              </a:lnSpc>
            </a:pPr>
            <a:r>
              <a:rPr lang="en-US" sz="1900" b="0" i="0" u="none" strike="noStrike">
                <a:solidFill>
                  <a:srgbClr val="222222"/>
                </a:solidFill>
                <a:latin typeface="Vollkorn SemiBold"/>
              </a:rPr>
              <a:t>1</a:t>
            </a:r>
          </a:p>
        </p:txBody>
      </p:sp>
      <p:sp>
        <p:nvSpPr>
          <p:cNvPr id="10" name="TextBox 10"/>
          <p:cNvSpPr txBox="1"/>
          <p:nvPr/>
        </p:nvSpPr>
        <p:spPr>
          <a:xfrm>
            <a:off x="1244600" y="2819400"/>
            <a:ext cx="7454900" cy="1206500"/>
          </a:xfrm>
          <a:prstGeom prst="rect">
            <a:avLst/>
          </a:prstGeom>
        </p:spPr>
        <p:txBody>
          <a:bodyPr lIns="0" tIns="0" rIns="0" bIns="0" rtlCol="0" anchor="t"/>
          <a:lstStyle/>
          <a:p>
            <a:pPr lvl="0">
              <a:lnSpc>
                <a:spcPct val="116199"/>
              </a:lnSpc>
            </a:pPr>
            <a:r>
              <a:rPr lang="en" altLang="ko-KR" sz="2400" dirty="0"/>
              <a:t>- 500 Customer Information</a:t>
            </a:r>
            <a:br>
              <a:rPr lang="en" altLang="ko-KR" sz="3200" dirty="0"/>
            </a:br>
            <a:r>
              <a:rPr lang="en" altLang="ko-KR" sz="2400" dirty="0"/>
              <a:t>- 14 characteristic variables</a:t>
            </a:r>
            <a:br>
              <a:rPr lang="en" altLang="ko-KR" sz="3200" dirty="0"/>
            </a:br>
            <a:r>
              <a:rPr lang="en" altLang="ko-KR" sz="2400" dirty="0"/>
              <a:t>- Target variable: premium</a:t>
            </a:r>
            <a:endParaRPr lang="ko-KR" sz="2800" b="0" i="0" u="none" strike="noStrike" dirty="0">
              <a:solidFill>
                <a:srgbClr val="222222">
                  <a:alpha val="80000"/>
                </a:srgbClr>
              </a:solidFill>
              <a:ea typeface="Pretendard Regular"/>
            </a:endParaRPr>
          </a:p>
        </p:txBody>
      </p:sp>
      <p:pic>
        <p:nvPicPr>
          <p:cNvPr id="11" name="Picture 11"/>
          <p:cNvPicPr>
            <a:picLocks noChangeAspect="1"/>
          </p:cNvPicPr>
          <p:nvPr/>
        </p:nvPicPr>
        <p:blipFill>
          <a:blip r:embed="rId5">
            <a:alphaModFix amt="50000"/>
          </a:blip>
          <a:stretch>
            <a:fillRect/>
          </a:stretch>
        </p:blipFill>
        <p:spPr>
          <a:xfrm>
            <a:off x="15354300" y="1955800"/>
            <a:ext cx="914400" cy="12700"/>
          </a:xfrm>
          <a:prstGeom prst="rect">
            <a:avLst/>
          </a:prstGeom>
        </p:spPr>
      </p:pic>
      <p:sp>
        <p:nvSpPr>
          <p:cNvPr id="12" name="TextBox 12"/>
          <p:cNvSpPr txBox="1"/>
          <p:nvPr/>
        </p:nvSpPr>
        <p:spPr>
          <a:xfrm>
            <a:off x="9652000" y="1752600"/>
            <a:ext cx="5499100" cy="406400"/>
          </a:xfrm>
          <a:prstGeom prst="rect">
            <a:avLst/>
          </a:prstGeom>
        </p:spPr>
        <p:txBody>
          <a:bodyPr lIns="0" tIns="0" rIns="0" bIns="0" rtlCol="0" anchor="t"/>
          <a:lstStyle/>
          <a:p>
            <a:pPr lvl="0">
              <a:lnSpc>
                <a:spcPct val="107899"/>
              </a:lnSpc>
            </a:pPr>
            <a:r>
              <a:rPr lang="en" altLang="ko-KR" sz="3200" b="1" dirty="0"/>
              <a:t>4. Regression Analysis</a:t>
            </a:r>
            <a:endParaRPr lang="ko-KR" sz="3600" b="1" i="0" u="none" strike="noStrike" dirty="0">
              <a:solidFill>
                <a:srgbClr val="222222">
                  <a:alpha val="80000"/>
                </a:srgbClr>
              </a:solidFill>
              <a:ea typeface="Pretendard SemiBold"/>
            </a:endParaRPr>
          </a:p>
        </p:txBody>
      </p:sp>
      <p:sp>
        <p:nvSpPr>
          <p:cNvPr id="13" name="TextBox 13"/>
          <p:cNvSpPr txBox="1"/>
          <p:nvPr/>
        </p:nvSpPr>
        <p:spPr>
          <a:xfrm>
            <a:off x="16624300" y="1778000"/>
            <a:ext cx="444500" cy="330200"/>
          </a:xfrm>
          <a:prstGeom prst="rect">
            <a:avLst/>
          </a:prstGeom>
        </p:spPr>
        <p:txBody>
          <a:bodyPr lIns="0" tIns="0" rIns="0" bIns="0" rtlCol="0" anchor="ctr"/>
          <a:lstStyle/>
          <a:p>
            <a:pPr lvl="0" algn="ctr">
              <a:lnSpc>
                <a:spcPct val="132800"/>
              </a:lnSpc>
            </a:pPr>
            <a:r>
              <a:rPr lang="en-US" sz="1900" b="0" i="0" u="none" strike="noStrike">
                <a:solidFill>
                  <a:srgbClr val="222222"/>
                </a:solidFill>
                <a:latin typeface="Vollkorn SemiBold"/>
              </a:rPr>
              <a:t>4</a:t>
            </a:r>
          </a:p>
        </p:txBody>
      </p:sp>
      <p:sp>
        <p:nvSpPr>
          <p:cNvPr id="14" name="TextBox 14"/>
          <p:cNvSpPr txBox="1"/>
          <p:nvPr/>
        </p:nvSpPr>
        <p:spPr>
          <a:xfrm>
            <a:off x="9652000" y="2819400"/>
            <a:ext cx="7454900" cy="1206500"/>
          </a:xfrm>
          <a:prstGeom prst="rect">
            <a:avLst/>
          </a:prstGeom>
        </p:spPr>
        <p:txBody>
          <a:bodyPr lIns="0" tIns="0" rIns="0" bIns="0" rtlCol="0" anchor="t"/>
          <a:lstStyle/>
          <a:p>
            <a:pPr lvl="0">
              <a:lnSpc>
                <a:spcPct val="116199"/>
              </a:lnSpc>
            </a:pPr>
            <a:r>
              <a:rPr lang="en" altLang="ko-KR" sz="2400" dirty="0"/>
              <a:t>- Linear regression model by cluster</a:t>
            </a:r>
            <a:br>
              <a:rPr lang="en" altLang="ko-KR" sz="3200" dirty="0"/>
            </a:br>
            <a:r>
              <a:rPr lang="en" altLang="ko-KR" sz="2400" dirty="0"/>
              <a:t>- Model Performance Evaluation</a:t>
            </a:r>
            <a:br>
              <a:rPr lang="en" altLang="ko-KR" sz="3200" dirty="0"/>
            </a:br>
            <a:r>
              <a:rPr lang="en" altLang="ko-KR" sz="2400" dirty="0"/>
              <a:t>- Breakdown Analysis</a:t>
            </a:r>
            <a:endParaRPr lang="ko-KR" sz="2800" b="0" i="0" u="none" strike="noStrike" dirty="0">
              <a:solidFill>
                <a:srgbClr val="222222">
                  <a:alpha val="80000"/>
                </a:srgbClr>
              </a:solidFill>
              <a:ea typeface="Pretendard Regular"/>
            </a:endParaRPr>
          </a:p>
        </p:txBody>
      </p:sp>
      <p:pic>
        <p:nvPicPr>
          <p:cNvPr id="15" name="Picture 15"/>
          <p:cNvPicPr>
            <a:picLocks noChangeAspect="1"/>
          </p:cNvPicPr>
          <p:nvPr/>
        </p:nvPicPr>
        <p:blipFill>
          <a:blip r:embed="rId5">
            <a:alphaModFix amt="50000"/>
          </a:blip>
          <a:stretch>
            <a:fillRect/>
          </a:stretch>
        </p:blipFill>
        <p:spPr>
          <a:xfrm>
            <a:off x="6946900" y="4699000"/>
            <a:ext cx="914400" cy="12700"/>
          </a:xfrm>
          <a:prstGeom prst="rect">
            <a:avLst/>
          </a:prstGeom>
        </p:spPr>
      </p:pic>
      <p:sp>
        <p:nvSpPr>
          <p:cNvPr id="16" name="TextBox 16"/>
          <p:cNvSpPr txBox="1"/>
          <p:nvPr/>
        </p:nvSpPr>
        <p:spPr>
          <a:xfrm>
            <a:off x="1244600" y="4508500"/>
            <a:ext cx="5499100" cy="406400"/>
          </a:xfrm>
          <a:prstGeom prst="rect">
            <a:avLst/>
          </a:prstGeom>
        </p:spPr>
        <p:txBody>
          <a:bodyPr lIns="0" tIns="0" rIns="0" bIns="0" rtlCol="0" anchor="t"/>
          <a:lstStyle/>
          <a:p>
            <a:pPr lvl="0">
              <a:lnSpc>
                <a:spcPct val="107899"/>
              </a:lnSpc>
            </a:pPr>
            <a:r>
              <a:rPr lang="en" altLang="ko-KR" sz="3200" b="1" dirty="0"/>
              <a:t>2. data preprocessing</a:t>
            </a:r>
            <a:endParaRPr lang="ko-KR" sz="3600" b="1" i="0" u="none" strike="noStrike" dirty="0">
              <a:solidFill>
                <a:srgbClr val="222222">
                  <a:alpha val="80000"/>
                </a:srgbClr>
              </a:solidFill>
              <a:ea typeface="Pretendard SemiBold"/>
            </a:endParaRPr>
          </a:p>
        </p:txBody>
      </p:sp>
      <p:sp>
        <p:nvSpPr>
          <p:cNvPr id="17" name="TextBox 17"/>
          <p:cNvSpPr txBox="1"/>
          <p:nvPr/>
        </p:nvSpPr>
        <p:spPr>
          <a:xfrm>
            <a:off x="8204200" y="4533900"/>
            <a:ext cx="444500" cy="330200"/>
          </a:xfrm>
          <a:prstGeom prst="rect">
            <a:avLst/>
          </a:prstGeom>
        </p:spPr>
        <p:txBody>
          <a:bodyPr lIns="0" tIns="0" rIns="0" bIns="0" rtlCol="0" anchor="ctr"/>
          <a:lstStyle/>
          <a:p>
            <a:pPr lvl="0" algn="ctr">
              <a:lnSpc>
                <a:spcPct val="132800"/>
              </a:lnSpc>
            </a:pPr>
            <a:r>
              <a:rPr lang="en-US" sz="1900" b="0" i="0" u="none" strike="noStrike">
                <a:solidFill>
                  <a:srgbClr val="222222"/>
                </a:solidFill>
                <a:latin typeface="Vollkorn SemiBold"/>
              </a:rPr>
              <a:t>2</a:t>
            </a:r>
          </a:p>
        </p:txBody>
      </p:sp>
      <p:sp>
        <p:nvSpPr>
          <p:cNvPr id="18" name="TextBox 18"/>
          <p:cNvSpPr txBox="1"/>
          <p:nvPr/>
        </p:nvSpPr>
        <p:spPr>
          <a:xfrm>
            <a:off x="1244600" y="5575300"/>
            <a:ext cx="7454900" cy="1206500"/>
          </a:xfrm>
          <a:prstGeom prst="rect">
            <a:avLst/>
          </a:prstGeom>
        </p:spPr>
        <p:txBody>
          <a:bodyPr lIns="0" tIns="0" rIns="0" bIns="0" rtlCol="0" anchor="t"/>
          <a:lstStyle/>
          <a:p>
            <a:pPr lvl="0">
              <a:lnSpc>
                <a:spcPct val="116199"/>
              </a:lnSpc>
            </a:pPr>
            <a:r>
              <a:rPr lang="en" altLang="ko-KR" sz="2400" dirty="0"/>
              <a:t>- Missing value processing</a:t>
            </a:r>
            <a:br>
              <a:rPr lang="en" altLang="ko-KR" sz="3200" dirty="0"/>
            </a:br>
            <a:r>
              <a:rPr lang="en" altLang="ko-KR" sz="2400" dirty="0"/>
              <a:t>- Encoding categorical variables</a:t>
            </a:r>
            <a:br>
              <a:rPr lang="en" altLang="ko-KR" sz="3200" dirty="0"/>
            </a:br>
            <a:r>
              <a:rPr lang="en" altLang="ko-KR" sz="2400" dirty="0"/>
              <a:t>- Characteristics Grouping and Normalizing</a:t>
            </a:r>
            <a:endParaRPr lang="ko-KR" sz="2800" b="0" i="0" u="none" strike="noStrike" dirty="0">
              <a:solidFill>
                <a:srgbClr val="222222">
                  <a:alpha val="80000"/>
                </a:srgbClr>
              </a:solidFill>
              <a:ea typeface="Pretendard Regular"/>
            </a:endParaRPr>
          </a:p>
        </p:txBody>
      </p:sp>
      <p:pic>
        <p:nvPicPr>
          <p:cNvPr id="19" name="Picture 19"/>
          <p:cNvPicPr>
            <a:picLocks noChangeAspect="1"/>
          </p:cNvPicPr>
          <p:nvPr/>
        </p:nvPicPr>
        <p:blipFill>
          <a:blip r:embed="rId5">
            <a:alphaModFix amt="50000"/>
          </a:blip>
          <a:stretch>
            <a:fillRect/>
          </a:stretch>
        </p:blipFill>
        <p:spPr>
          <a:xfrm>
            <a:off x="15354300" y="4699000"/>
            <a:ext cx="914400" cy="12700"/>
          </a:xfrm>
          <a:prstGeom prst="rect">
            <a:avLst/>
          </a:prstGeom>
        </p:spPr>
      </p:pic>
      <p:sp>
        <p:nvSpPr>
          <p:cNvPr id="20" name="TextBox 20"/>
          <p:cNvSpPr txBox="1"/>
          <p:nvPr/>
        </p:nvSpPr>
        <p:spPr>
          <a:xfrm>
            <a:off x="9652000" y="4508500"/>
            <a:ext cx="5499100" cy="406400"/>
          </a:xfrm>
          <a:prstGeom prst="rect">
            <a:avLst/>
          </a:prstGeom>
        </p:spPr>
        <p:txBody>
          <a:bodyPr lIns="0" tIns="0" rIns="0" bIns="0" rtlCol="0" anchor="t"/>
          <a:lstStyle/>
          <a:p>
            <a:pPr lvl="0">
              <a:lnSpc>
                <a:spcPct val="107899"/>
              </a:lnSpc>
            </a:pPr>
            <a:r>
              <a:rPr lang="en" altLang="ko-KR" sz="3200" b="1" dirty="0"/>
              <a:t>5. Model Implementation</a:t>
            </a:r>
            <a:endParaRPr lang="ko-KR" sz="3600" b="1" i="0" u="none" strike="noStrike" dirty="0">
              <a:solidFill>
                <a:srgbClr val="222222">
                  <a:alpha val="80000"/>
                </a:srgbClr>
              </a:solidFill>
              <a:ea typeface="Pretendard SemiBold"/>
            </a:endParaRPr>
          </a:p>
        </p:txBody>
      </p:sp>
      <p:sp>
        <p:nvSpPr>
          <p:cNvPr id="21" name="TextBox 21"/>
          <p:cNvSpPr txBox="1"/>
          <p:nvPr/>
        </p:nvSpPr>
        <p:spPr>
          <a:xfrm>
            <a:off x="16624300" y="4533900"/>
            <a:ext cx="444500" cy="330200"/>
          </a:xfrm>
          <a:prstGeom prst="rect">
            <a:avLst/>
          </a:prstGeom>
        </p:spPr>
        <p:txBody>
          <a:bodyPr lIns="0" tIns="0" rIns="0" bIns="0" rtlCol="0" anchor="ctr"/>
          <a:lstStyle/>
          <a:p>
            <a:pPr lvl="0" algn="ctr">
              <a:lnSpc>
                <a:spcPct val="132800"/>
              </a:lnSpc>
            </a:pPr>
            <a:r>
              <a:rPr lang="en-US" sz="1900" b="0" i="0" u="none" strike="noStrike">
                <a:solidFill>
                  <a:srgbClr val="222222"/>
                </a:solidFill>
                <a:latin typeface="Vollkorn SemiBold"/>
              </a:rPr>
              <a:t>5</a:t>
            </a:r>
          </a:p>
        </p:txBody>
      </p:sp>
      <p:sp>
        <p:nvSpPr>
          <p:cNvPr id="22" name="TextBox 22"/>
          <p:cNvSpPr txBox="1"/>
          <p:nvPr/>
        </p:nvSpPr>
        <p:spPr>
          <a:xfrm>
            <a:off x="9652000" y="5575300"/>
            <a:ext cx="7454900" cy="1206500"/>
          </a:xfrm>
          <a:prstGeom prst="rect">
            <a:avLst/>
          </a:prstGeom>
        </p:spPr>
        <p:txBody>
          <a:bodyPr lIns="0" tIns="0" rIns="0" bIns="0" rtlCol="0" anchor="t"/>
          <a:lstStyle/>
          <a:p>
            <a:pPr lvl="0">
              <a:lnSpc>
                <a:spcPct val="116199"/>
              </a:lnSpc>
            </a:pPr>
            <a:r>
              <a:rPr lang="en" altLang="ko-KR" sz="2400" dirty="0"/>
              <a:t>- Normalization of Variables</a:t>
            </a:r>
            <a:br>
              <a:rPr lang="en" altLang="ko-KR" sz="3200" dirty="0"/>
            </a:br>
            <a:r>
              <a:rPr lang="en" altLang="ko-KR" sz="2400" dirty="0"/>
              <a:t>- Learning linear regression models</a:t>
            </a:r>
            <a:br>
              <a:rPr lang="en" altLang="ko-KR" sz="3200" dirty="0"/>
            </a:br>
            <a:r>
              <a:rPr lang="en" altLang="ko-KR" sz="2400" dirty="0"/>
              <a:t>- Processing User Inputs</a:t>
            </a:r>
            <a:endParaRPr lang="ko-KR" sz="2800" b="0" i="0" u="none" strike="noStrike" dirty="0">
              <a:solidFill>
                <a:srgbClr val="222222">
                  <a:alpha val="80000"/>
                </a:srgbClr>
              </a:solidFill>
              <a:ea typeface="Pretendard Regular"/>
            </a:endParaRPr>
          </a:p>
        </p:txBody>
      </p:sp>
      <p:pic>
        <p:nvPicPr>
          <p:cNvPr id="23" name="Picture 23"/>
          <p:cNvPicPr>
            <a:picLocks noChangeAspect="1"/>
          </p:cNvPicPr>
          <p:nvPr/>
        </p:nvPicPr>
        <p:blipFill>
          <a:blip r:embed="rId5">
            <a:alphaModFix amt="50000"/>
          </a:blip>
          <a:stretch>
            <a:fillRect/>
          </a:stretch>
        </p:blipFill>
        <p:spPr>
          <a:xfrm>
            <a:off x="6946900" y="7454900"/>
            <a:ext cx="914400" cy="12700"/>
          </a:xfrm>
          <a:prstGeom prst="rect">
            <a:avLst/>
          </a:prstGeom>
        </p:spPr>
      </p:pic>
      <p:sp>
        <p:nvSpPr>
          <p:cNvPr id="24" name="TextBox 24"/>
          <p:cNvSpPr txBox="1"/>
          <p:nvPr/>
        </p:nvSpPr>
        <p:spPr>
          <a:xfrm>
            <a:off x="1244600" y="7264400"/>
            <a:ext cx="5499100" cy="406400"/>
          </a:xfrm>
          <a:prstGeom prst="rect">
            <a:avLst/>
          </a:prstGeom>
        </p:spPr>
        <p:txBody>
          <a:bodyPr lIns="0" tIns="0" rIns="0" bIns="0" rtlCol="0" anchor="t"/>
          <a:lstStyle/>
          <a:p>
            <a:pPr lvl="0">
              <a:lnSpc>
                <a:spcPct val="107899"/>
              </a:lnSpc>
            </a:pPr>
            <a:r>
              <a:rPr lang="en" altLang="ko-KR" sz="3200" b="1" dirty="0"/>
              <a:t>3. Cluster Analysis</a:t>
            </a:r>
            <a:endParaRPr lang="ko-KR" sz="3600" b="1" i="0" u="none" strike="noStrike" dirty="0">
              <a:solidFill>
                <a:srgbClr val="222222">
                  <a:alpha val="80000"/>
                </a:srgbClr>
              </a:solidFill>
              <a:ea typeface="Pretendard SemiBold"/>
            </a:endParaRPr>
          </a:p>
        </p:txBody>
      </p:sp>
      <p:sp>
        <p:nvSpPr>
          <p:cNvPr id="25" name="TextBox 25"/>
          <p:cNvSpPr txBox="1"/>
          <p:nvPr/>
        </p:nvSpPr>
        <p:spPr>
          <a:xfrm>
            <a:off x="8204200" y="7277100"/>
            <a:ext cx="444500" cy="330200"/>
          </a:xfrm>
          <a:prstGeom prst="rect">
            <a:avLst/>
          </a:prstGeom>
        </p:spPr>
        <p:txBody>
          <a:bodyPr lIns="0" tIns="0" rIns="0" bIns="0" rtlCol="0" anchor="ctr"/>
          <a:lstStyle/>
          <a:p>
            <a:pPr lvl="0" algn="ctr">
              <a:lnSpc>
                <a:spcPct val="132800"/>
              </a:lnSpc>
            </a:pPr>
            <a:r>
              <a:rPr lang="en-US" sz="1900" b="0" i="0" u="none" strike="noStrike">
                <a:solidFill>
                  <a:srgbClr val="222222"/>
                </a:solidFill>
                <a:latin typeface="Vollkorn SemiBold"/>
              </a:rPr>
              <a:t>3</a:t>
            </a:r>
          </a:p>
        </p:txBody>
      </p:sp>
      <p:sp>
        <p:nvSpPr>
          <p:cNvPr id="26" name="TextBox 26"/>
          <p:cNvSpPr txBox="1"/>
          <p:nvPr/>
        </p:nvSpPr>
        <p:spPr>
          <a:xfrm>
            <a:off x="1244600" y="8318500"/>
            <a:ext cx="7454900" cy="1206500"/>
          </a:xfrm>
          <a:prstGeom prst="rect">
            <a:avLst/>
          </a:prstGeom>
        </p:spPr>
        <p:txBody>
          <a:bodyPr lIns="0" tIns="0" rIns="0" bIns="0" rtlCol="0" anchor="t"/>
          <a:lstStyle/>
          <a:p>
            <a:pPr lvl="0">
              <a:lnSpc>
                <a:spcPct val="116199"/>
              </a:lnSpc>
            </a:pPr>
            <a:r>
              <a:rPr lang="en" altLang="ko-KR" sz="2400" dirty="0"/>
              <a:t>- K-means clustering</a:t>
            </a:r>
            <a:br>
              <a:rPr lang="en" altLang="ko-KR" sz="3200" dirty="0"/>
            </a:br>
            <a:r>
              <a:rPr lang="en" altLang="ko-KR" sz="2400" dirty="0"/>
              <a:t>- Individual, Health, Other Score-Based</a:t>
            </a:r>
            <a:br>
              <a:rPr lang="en" altLang="ko-KR" sz="3200" dirty="0"/>
            </a:br>
            <a:r>
              <a:rPr lang="en" altLang="ko-KR" sz="2400" dirty="0"/>
              <a:t>- Cluster Characterization</a:t>
            </a:r>
            <a:endParaRPr lang="ko-KR" sz="2800" b="0" i="0" u="none" strike="noStrike" dirty="0">
              <a:solidFill>
                <a:srgbClr val="222222">
                  <a:alpha val="80000"/>
                </a:srgbClr>
              </a:solidFill>
              <a:ea typeface="Pretendard Regular"/>
            </a:endParaRPr>
          </a:p>
        </p:txBody>
      </p:sp>
      <p:pic>
        <p:nvPicPr>
          <p:cNvPr id="27" name="Picture 27"/>
          <p:cNvPicPr>
            <a:picLocks noChangeAspect="1"/>
          </p:cNvPicPr>
          <p:nvPr/>
        </p:nvPicPr>
        <p:blipFill>
          <a:blip r:embed="rId5">
            <a:alphaModFix amt="50000"/>
          </a:blip>
          <a:stretch>
            <a:fillRect/>
          </a:stretch>
        </p:blipFill>
        <p:spPr>
          <a:xfrm>
            <a:off x="15354300" y="7454900"/>
            <a:ext cx="914400" cy="12700"/>
          </a:xfrm>
          <a:prstGeom prst="rect">
            <a:avLst/>
          </a:prstGeom>
        </p:spPr>
      </p:pic>
      <p:sp>
        <p:nvSpPr>
          <p:cNvPr id="28" name="TextBox 28"/>
          <p:cNvSpPr txBox="1"/>
          <p:nvPr/>
        </p:nvSpPr>
        <p:spPr>
          <a:xfrm>
            <a:off x="9652000" y="7264400"/>
            <a:ext cx="5499100" cy="406400"/>
          </a:xfrm>
          <a:prstGeom prst="rect">
            <a:avLst/>
          </a:prstGeom>
        </p:spPr>
        <p:txBody>
          <a:bodyPr lIns="0" tIns="0" rIns="0" bIns="0" rtlCol="0" anchor="t"/>
          <a:lstStyle/>
          <a:p>
            <a:pPr lvl="0">
              <a:lnSpc>
                <a:spcPct val="107899"/>
              </a:lnSpc>
            </a:pPr>
            <a:r>
              <a:rPr lang="en" altLang="ko-KR" sz="3200" b="1" dirty="0"/>
              <a:t>6. Conclusions and Future Improvement Measures</a:t>
            </a:r>
            <a:endParaRPr lang="ko-KR" sz="3600" b="1" i="0" u="none" strike="noStrike" dirty="0">
              <a:solidFill>
                <a:srgbClr val="222222">
                  <a:alpha val="80000"/>
                </a:srgbClr>
              </a:solidFill>
              <a:ea typeface="Pretendard SemiBold"/>
            </a:endParaRPr>
          </a:p>
        </p:txBody>
      </p:sp>
      <p:sp>
        <p:nvSpPr>
          <p:cNvPr id="29" name="TextBox 29"/>
          <p:cNvSpPr txBox="1"/>
          <p:nvPr/>
        </p:nvSpPr>
        <p:spPr>
          <a:xfrm>
            <a:off x="16624300" y="7277100"/>
            <a:ext cx="444500" cy="330200"/>
          </a:xfrm>
          <a:prstGeom prst="rect">
            <a:avLst/>
          </a:prstGeom>
        </p:spPr>
        <p:txBody>
          <a:bodyPr lIns="0" tIns="0" rIns="0" bIns="0" rtlCol="0" anchor="ctr"/>
          <a:lstStyle/>
          <a:p>
            <a:pPr lvl="0" algn="ctr">
              <a:lnSpc>
                <a:spcPct val="132800"/>
              </a:lnSpc>
            </a:pPr>
            <a:r>
              <a:rPr lang="en-US" sz="1900" b="0" i="0" u="none" strike="noStrike">
                <a:solidFill>
                  <a:srgbClr val="222222"/>
                </a:solidFill>
                <a:latin typeface="Vollkorn SemiBold"/>
              </a:rPr>
              <a:t>6</a:t>
            </a:r>
          </a:p>
        </p:txBody>
      </p:sp>
      <p:sp>
        <p:nvSpPr>
          <p:cNvPr id="30" name="TextBox 30"/>
          <p:cNvSpPr txBox="1"/>
          <p:nvPr/>
        </p:nvSpPr>
        <p:spPr>
          <a:xfrm>
            <a:off x="9652000" y="8318500"/>
            <a:ext cx="7454900" cy="1206500"/>
          </a:xfrm>
          <a:prstGeom prst="rect">
            <a:avLst/>
          </a:prstGeom>
        </p:spPr>
        <p:txBody>
          <a:bodyPr lIns="0" tIns="0" rIns="0" bIns="0" rtlCol="0" anchor="t"/>
          <a:lstStyle/>
          <a:p>
            <a:pPr lvl="0">
              <a:lnSpc>
                <a:spcPct val="116199"/>
              </a:lnSpc>
            </a:pPr>
            <a:r>
              <a:rPr lang="en" altLang="ko-KR" sz="2400" dirty="0"/>
              <a:t>- Project Summary</a:t>
            </a:r>
            <a:br>
              <a:rPr lang="en" altLang="ko-KR" sz="3200" dirty="0"/>
            </a:br>
            <a:r>
              <a:rPr lang="en" altLang="ko-KR" sz="2400" dirty="0"/>
              <a:t>- Breakdown Analysis</a:t>
            </a:r>
            <a:br>
              <a:rPr lang="en" altLang="ko-KR" sz="3200" dirty="0"/>
            </a:br>
            <a:r>
              <a:rPr lang="en" altLang="ko-KR" sz="2400" dirty="0"/>
              <a:t>- Future Improvement Measures</a:t>
            </a:r>
            <a:endParaRPr lang="ko-KR" sz="2800" b="0" i="0" u="none" strike="noStrike" dirty="0">
              <a:solidFill>
                <a:srgbClr val="222222">
                  <a:alpha val="80000"/>
                </a:srgbClr>
              </a:solidFill>
              <a:ea typeface="Pretendard Regul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9000"/>
          </a:blip>
          <a:stretch>
            <a:fillRect/>
          </a:stretch>
        </p:blipFill>
        <p:spPr>
          <a:xfrm>
            <a:off x="10160000" y="-1625600"/>
            <a:ext cx="10401300" cy="10820400"/>
          </a:xfrm>
          <a:prstGeom prst="rect">
            <a:avLst/>
          </a:prstGeom>
        </p:spPr>
      </p:pic>
      <p:pic>
        <p:nvPicPr>
          <p:cNvPr id="3" name="Picture 3"/>
          <p:cNvPicPr>
            <a:picLocks noChangeAspect="1"/>
          </p:cNvPicPr>
          <p:nvPr/>
        </p:nvPicPr>
        <p:blipFill>
          <a:blip r:embed="rId3">
            <a:alphaModFix amt="29000"/>
          </a:blip>
          <a:stretch>
            <a:fillRect/>
          </a:stretch>
        </p:blipFill>
        <p:spPr>
          <a:xfrm rot="20400000">
            <a:off x="419100" y="368300"/>
            <a:ext cx="10845800" cy="11353800"/>
          </a:xfrm>
          <a:prstGeom prst="rect">
            <a:avLst/>
          </a:prstGeom>
        </p:spPr>
      </p:pic>
      <p:sp>
        <p:nvSpPr>
          <p:cNvPr id="4" name="TextBox 4"/>
          <p:cNvSpPr txBox="1"/>
          <p:nvPr/>
        </p:nvSpPr>
        <p:spPr>
          <a:xfrm>
            <a:off x="15481300" y="5207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5" name="Picture 5"/>
          <p:cNvPicPr>
            <a:picLocks noChangeAspect="1"/>
          </p:cNvPicPr>
          <p:nvPr/>
        </p:nvPicPr>
        <p:blipFill>
          <a:blip r:embed="rId4"/>
          <a:stretch>
            <a:fillRect/>
          </a:stretch>
        </p:blipFill>
        <p:spPr>
          <a:xfrm>
            <a:off x="787400" y="927100"/>
            <a:ext cx="16725900" cy="12700"/>
          </a:xfrm>
          <a:prstGeom prst="rect">
            <a:avLst/>
          </a:prstGeom>
        </p:spPr>
      </p:pic>
      <p:pic>
        <p:nvPicPr>
          <p:cNvPr id="6" name="Picture 6"/>
          <p:cNvPicPr>
            <a:picLocks noChangeAspect="1"/>
          </p:cNvPicPr>
          <p:nvPr/>
        </p:nvPicPr>
        <p:blipFill>
          <a:blip r:embed="rId5">
            <a:alphaModFix amt="80000"/>
          </a:blip>
          <a:stretch>
            <a:fillRect/>
          </a:stretch>
        </p:blipFill>
        <p:spPr>
          <a:xfrm>
            <a:off x="533400" y="2933700"/>
            <a:ext cx="17170400" cy="6794500"/>
          </a:xfrm>
          <a:prstGeom prst="rect">
            <a:avLst/>
          </a:prstGeom>
        </p:spPr>
      </p:pic>
      <p:sp>
        <p:nvSpPr>
          <p:cNvPr id="9" name="TextBox 9"/>
          <p:cNvSpPr txBox="1"/>
          <p:nvPr/>
        </p:nvSpPr>
        <p:spPr>
          <a:xfrm>
            <a:off x="5384800" y="3771900"/>
            <a:ext cx="38481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Goal of the Model</a:t>
            </a:r>
          </a:p>
        </p:txBody>
      </p:sp>
      <p:sp>
        <p:nvSpPr>
          <p:cNvPr id="10" name="TextBox 10"/>
          <p:cNvSpPr txBox="1"/>
          <p:nvPr/>
        </p:nvSpPr>
        <p:spPr>
          <a:xfrm>
            <a:off x="5384800" y="4483100"/>
            <a:ext cx="3835400" cy="2133600"/>
          </a:xfrm>
          <a:prstGeom prst="rect">
            <a:avLst/>
          </a:prstGeom>
        </p:spPr>
        <p:txBody>
          <a:bodyPr lIns="0" tIns="0" rIns="0" bIns="0" rtlCol="0" anchor="t"/>
          <a:lstStyle/>
          <a:p>
            <a:pPr lvl="0" algn="l">
              <a:lnSpc>
                <a:spcPct val="132800"/>
              </a:lnSpc>
            </a:pPr>
            <a:r>
              <a:rPr lang="en-US" sz="2200" b="0" i="0" u="none" strike="noStrike">
                <a:solidFill>
                  <a:srgbClr val="222222">
                    <a:alpha val="80000"/>
                  </a:srgbClr>
                </a:solidFill>
                <a:latin typeface="Pretendard Regular"/>
              </a:rPr>
              <a:t>- Predict insurance premiums</a:t>
            </a:r>
          </a:p>
          <a:p>
            <a:pPr lvl="0" algn="l">
              <a:lnSpc>
                <a:spcPct val="132800"/>
              </a:lnSpc>
            </a:pPr>
            <a:r>
              <a:rPr lang="en-US" sz="2200" b="0" i="0" u="none" strike="noStrike">
                <a:solidFill>
                  <a:srgbClr val="222222">
                    <a:alpha val="80000"/>
                  </a:srgbClr>
                </a:solidFill>
                <a:latin typeface="Pretendard Regular"/>
              </a:rPr>
              <a:t>- Use customer information</a:t>
            </a:r>
          </a:p>
          <a:p>
            <a:pPr lvl="0" algn="l">
              <a:lnSpc>
                <a:spcPct val="132800"/>
              </a:lnSpc>
            </a:pPr>
            <a:r>
              <a:rPr lang="en-US" sz="2200" b="0" i="0" u="none" strike="noStrike">
                <a:solidFill>
                  <a:srgbClr val="222222">
                    <a:alpha val="80000"/>
                  </a:srgbClr>
                </a:solidFill>
                <a:latin typeface="Pretendard Regular"/>
              </a:rPr>
              <a:t>- Provide personalized estimates</a:t>
            </a:r>
          </a:p>
          <a:p>
            <a:pPr lvl="0" algn="l">
              <a:lnSpc>
                <a:spcPct val="132800"/>
              </a:lnSpc>
            </a:pPr>
            <a:r>
              <a:rPr lang="en-US" sz="2200" b="0" i="0" u="none" strike="noStrike">
                <a:solidFill>
                  <a:srgbClr val="222222">
                    <a:alpha val="80000"/>
                  </a:srgbClr>
                </a:solidFill>
                <a:latin typeface="Pretendard Regular"/>
              </a:rPr>
              <a:t>- Support pricing decisions</a:t>
            </a:r>
          </a:p>
        </p:txBody>
      </p:sp>
      <p:sp>
        <p:nvSpPr>
          <p:cNvPr id="11" name="TextBox 11"/>
          <p:cNvSpPr txBox="1"/>
          <p:nvPr/>
        </p:nvSpPr>
        <p:spPr>
          <a:xfrm>
            <a:off x="9486900" y="3390900"/>
            <a:ext cx="3848100" cy="8128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Input Variable Normalization</a:t>
            </a:r>
          </a:p>
        </p:txBody>
      </p:sp>
      <p:sp>
        <p:nvSpPr>
          <p:cNvPr id="12" name="TextBox 12"/>
          <p:cNvSpPr txBox="1"/>
          <p:nvPr/>
        </p:nvSpPr>
        <p:spPr>
          <a:xfrm>
            <a:off x="9486900" y="4483100"/>
            <a:ext cx="3835400" cy="2133600"/>
          </a:xfrm>
          <a:prstGeom prst="rect">
            <a:avLst/>
          </a:prstGeom>
        </p:spPr>
        <p:txBody>
          <a:bodyPr lIns="0" tIns="0" rIns="0" bIns="0" rtlCol="0" anchor="t"/>
          <a:lstStyle/>
          <a:p>
            <a:pPr lvl="0" algn="l">
              <a:lnSpc>
                <a:spcPct val="132800"/>
              </a:lnSpc>
            </a:pPr>
            <a:r>
              <a:rPr lang="en-US" sz="2200" b="0" i="0" u="none" strike="noStrike">
                <a:solidFill>
                  <a:srgbClr val="222222">
                    <a:alpha val="80000"/>
                  </a:srgbClr>
                </a:solidFill>
                <a:latin typeface="Pretendard Regular"/>
              </a:rPr>
              <a:t>- Applied MinMaxScaler</a:t>
            </a:r>
          </a:p>
          <a:p>
            <a:pPr lvl="0" algn="l">
              <a:lnSpc>
                <a:spcPct val="132800"/>
              </a:lnSpc>
            </a:pPr>
            <a:r>
              <a:rPr lang="en-US" sz="2200" b="0" i="0" u="none" strike="noStrike">
                <a:solidFill>
                  <a:srgbClr val="222222">
                    <a:alpha val="80000"/>
                  </a:srgbClr>
                </a:solidFill>
                <a:latin typeface="Pretendard Regular"/>
              </a:rPr>
              <a:t>- Scaled all variables to 0-1</a:t>
            </a:r>
          </a:p>
          <a:p>
            <a:pPr lvl="0" algn="l">
              <a:lnSpc>
                <a:spcPct val="132800"/>
              </a:lnSpc>
            </a:pPr>
            <a:r>
              <a:rPr lang="en-US" sz="2200" b="0" i="0" u="none" strike="noStrike">
                <a:solidFill>
                  <a:srgbClr val="222222">
                    <a:alpha val="80000"/>
                  </a:srgbClr>
                </a:solidFill>
                <a:latin typeface="Pretendard Regular"/>
              </a:rPr>
              <a:t>- Eliminated scale differences</a:t>
            </a:r>
          </a:p>
          <a:p>
            <a:pPr lvl="0" algn="l">
              <a:lnSpc>
                <a:spcPct val="132800"/>
              </a:lnSpc>
            </a:pPr>
            <a:r>
              <a:rPr lang="en-US" sz="2200" b="0" i="0" u="none" strike="noStrike">
                <a:solidFill>
                  <a:srgbClr val="222222">
                    <a:alpha val="80000"/>
                  </a:srgbClr>
                </a:solidFill>
                <a:latin typeface="Pretendard Regular"/>
              </a:rPr>
              <a:t>- Enhanced model comparability</a:t>
            </a:r>
          </a:p>
        </p:txBody>
      </p:sp>
      <p:sp>
        <p:nvSpPr>
          <p:cNvPr id="13" name="TextBox 13"/>
          <p:cNvSpPr txBox="1"/>
          <p:nvPr/>
        </p:nvSpPr>
        <p:spPr>
          <a:xfrm>
            <a:off x="13589000" y="3771900"/>
            <a:ext cx="38481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Model Training Process</a:t>
            </a:r>
          </a:p>
        </p:txBody>
      </p:sp>
      <p:sp>
        <p:nvSpPr>
          <p:cNvPr id="14" name="TextBox 14"/>
          <p:cNvSpPr txBox="1"/>
          <p:nvPr/>
        </p:nvSpPr>
        <p:spPr>
          <a:xfrm>
            <a:off x="13589000" y="4483100"/>
            <a:ext cx="3835400" cy="2578100"/>
          </a:xfrm>
          <a:prstGeom prst="rect">
            <a:avLst/>
          </a:prstGeom>
        </p:spPr>
        <p:txBody>
          <a:bodyPr lIns="0" tIns="0" rIns="0" bIns="0" rtlCol="0" anchor="t"/>
          <a:lstStyle/>
          <a:p>
            <a:pPr lvl="0" algn="l">
              <a:lnSpc>
                <a:spcPct val="132800"/>
              </a:lnSpc>
            </a:pPr>
            <a:r>
              <a:rPr lang="en-US" sz="2200" b="0" i="0" u="none" strike="noStrike">
                <a:solidFill>
                  <a:srgbClr val="222222">
                    <a:alpha val="80000"/>
                  </a:srgbClr>
                </a:solidFill>
                <a:latin typeface="Pretendard Regular"/>
              </a:rPr>
              <a:t>- Used 8 selected variables</a:t>
            </a:r>
          </a:p>
          <a:p>
            <a:pPr lvl="0" algn="l">
              <a:lnSpc>
                <a:spcPct val="132800"/>
              </a:lnSpc>
            </a:pPr>
            <a:r>
              <a:rPr lang="en-US" sz="2200" b="0" i="0" u="none" strike="noStrike">
                <a:solidFill>
                  <a:srgbClr val="222222">
                    <a:alpha val="80000"/>
                  </a:srgbClr>
                </a:solidFill>
                <a:latin typeface="Pretendard Regular"/>
              </a:rPr>
              <a:t>- Applied linear regression</a:t>
            </a:r>
          </a:p>
          <a:p>
            <a:pPr lvl="0" algn="l">
              <a:lnSpc>
                <a:spcPct val="132800"/>
              </a:lnSpc>
            </a:pPr>
            <a:r>
              <a:rPr lang="en-US" sz="2200" b="0" i="0" u="none" strike="noStrike">
                <a:solidFill>
                  <a:srgbClr val="222222">
                    <a:alpha val="80000"/>
                  </a:srgbClr>
                </a:solidFill>
                <a:latin typeface="Pretendard Regular"/>
              </a:rPr>
              <a:t>- Learned variable relationships</a:t>
            </a:r>
          </a:p>
          <a:p>
            <a:pPr lvl="0" algn="l">
              <a:lnSpc>
                <a:spcPct val="132800"/>
              </a:lnSpc>
            </a:pPr>
            <a:r>
              <a:rPr lang="en-US" sz="2200" b="0" i="0" u="none" strike="noStrike">
                <a:solidFill>
                  <a:srgbClr val="222222">
                    <a:alpha val="80000"/>
                  </a:srgbClr>
                </a:solidFill>
                <a:latin typeface="Pretendard Regular"/>
              </a:rPr>
              <a:t>- Optimized for premium prediction</a:t>
            </a:r>
          </a:p>
        </p:txBody>
      </p:sp>
      <p:sp>
        <p:nvSpPr>
          <p:cNvPr id="15" name="TextBox 15"/>
          <p:cNvSpPr txBox="1"/>
          <p:nvPr/>
        </p:nvSpPr>
        <p:spPr>
          <a:xfrm>
            <a:off x="5384800" y="6794500"/>
            <a:ext cx="58674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Selected Variables for Prediction</a:t>
            </a:r>
          </a:p>
        </p:txBody>
      </p:sp>
      <p:sp>
        <p:nvSpPr>
          <p:cNvPr id="16" name="TextBox 16"/>
          <p:cNvSpPr txBox="1"/>
          <p:nvPr/>
        </p:nvSpPr>
        <p:spPr>
          <a:xfrm>
            <a:off x="5612563" y="7281333"/>
            <a:ext cx="7494674" cy="3009900"/>
          </a:xfrm>
          <a:prstGeom prst="rect">
            <a:avLst/>
          </a:prstGeom>
        </p:spPr>
        <p:txBody>
          <a:bodyPr lIns="0" tIns="0" rIns="0" bIns="0" rtlCol="0" anchor="t"/>
          <a:lstStyle/>
          <a:p>
            <a:pPr lvl="0" algn="l">
              <a:lnSpc>
                <a:spcPct val="132800"/>
              </a:lnSpc>
            </a:pPr>
            <a:r>
              <a:rPr lang="en-US" b="0" i="0" u="none" strike="noStrike" dirty="0">
                <a:solidFill>
                  <a:srgbClr val="222222">
                    <a:alpha val="80000"/>
                  </a:srgbClr>
                </a:solidFill>
                <a:latin typeface="Pretendard Regular"/>
              </a:rPr>
              <a:t>- Age and gender</a:t>
            </a:r>
          </a:p>
          <a:p>
            <a:pPr lvl="0" algn="l">
              <a:lnSpc>
                <a:spcPct val="132800"/>
              </a:lnSpc>
            </a:pPr>
            <a:r>
              <a:rPr lang="en-US" b="0" i="0" u="none" strike="noStrike" dirty="0">
                <a:solidFill>
                  <a:srgbClr val="222222">
                    <a:alpha val="80000"/>
                  </a:srgbClr>
                </a:solidFill>
                <a:latin typeface="Pretendard Regular"/>
              </a:rPr>
              <a:t>- Education level</a:t>
            </a:r>
          </a:p>
          <a:p>
            <a:pPr lvl="0" algn="l">
              <a:lnSpc>
                <a:spcPct val="132800"/>
              </a:lnSpc>
            </a:pPr>
            <a:r>
              <a:rPr lang="en-US" b="0" i="0" u="none" strike="noStrike" dirty="0">
                <a:solidFill>
                  <a:srgbClr val="222222">
                    <a:alpha val="80000"/>
                  </a:srgbClr>
                </a:solidFill>
                <a:latin typeface="Pretendard Regular"/>
              </a:rPr>
              <a:t>- Smoking status</a:t>
            </a:r>
          </a:p>
          <a:p>
            <a:pPr lvl="0" algn="l">
              <a:lnSpc>
                <a:spcPct val="132800"/>
              </a:lnSpc>
            </a:pPr>
            <a:r>
              <a:rPr lang="en-US" b="0" i="0" u="none" strike="noStrike" dirty="0">
                <a:solidFill>
                  <a:srgbClr val="222222">
                    <a:alpha val="80000"/>
                  </a:srgbClr>
                </a:solidFill>
                <a:latin typeface="Pretendard Regular"/>
              </a:rPr>
              <a:t>- Exercise frequency</a:t>
            </a:r>
          </a:p>
          <a:p>
            <a:pPr lvl="0" algn="l">
              <a:lnSpc>
                <a:spcPct val="132800"/>
              </a:lnSpc>
            </a:pPr>
            <a:r>
              <a:rPr lang="en-US" b="0" i="0" u="none" strike="noStrike" dirty="0">
                <a:solidFill>
                  <a:srgbClr val="222222">
                    <a:alpha val="80000"/>
                  </a:srgbClr>
                </a:solidFill>
                <a:latin typeface="Pretendard Regular"/>
              </a:rPr>
              <a:t>- Health and credit scores</a:t>
            </a:r>
          </a:p>
          <a:p>
            <a:pPr lvl="0" algn="l">
              <a:lnSpc>
                <a:spcPct val="132800"/>
              </a:lnSpc>
            </a:pPr>
            <a:r>
              <a:rPr lang="en-US" b="0" i="0" u="none" strike="noStrike" dirty="0">
                <a:solidFill>
                  <a:srgbClr val="222222">
                    <a:alpha val="80000"/>
                  </a:srgbClr>
                </a:solidFill>
                <a:latin typeface="Pretendard Regular"/>
              </a:rPr>
              <a:t>- Insurance period</a:t>
            </a:r>
          </a:p>
          <a:p>
            <a:pPr lvl="0" algn="l">
              <a:lnSpc>
                <a:spcPct val="132800"/>
              </a:lnSpc>
            </a:pPr>
            <a:r>
              <a:rPr lang="en-US" b="0" i="0" u="none" strike="noStrike" dirty="0">
                <a:solidFill>
                  <a:srgbClr val="222222">
                    <a:alpha val="80000"/>
                  </a:srgbClr>
                </a:solidFill>
                <a:latin typeface="Pretendard Regular"/>
              </a:rPr>
              <a:t>- Income (if available</a:t>
            </a:r>
            <a:r>
              <a:rPr lang="en-US" sz="2200" b="0" i="0" u="none" strike="noStrike" dirty="0">
                <a:solidFill>
                  <a:srgbClr val="222222">
                    <a:alpha val="80000"/>
                  </a:srgbClr>
                </a:solidFill>
                <a:latin typeface="Pretendard Regular"/>
              </a:rPr>
              <a:t>)</a:t>
            </a:r>
          </a:p>
        </p:txBody>
      </p:sp>
      <p:sp>
        <p:nvSpPr>
          <p:cNvPr id="17" name="TextBox 17"/>
          <p:cNvSpPr txBox="1"/>
          <p:nvPr/>
        </p:nvSpPr>
        <p:spPr>
          <a:xfrm>
            <a:off x="11557000" y="6794500"/>
            <a:ext cx="58674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Potential Model Improvements</a:t>
            </a:r>
          </a:p>
        </p:txBody>
      </p:sp>
      <p:sp>
        <p:nvSpPr>
          <p:cNvPr id="18" name="TextBox 18"/>
          <p:cNvSpPr txBox="1"/>
          <p:nvPr/>
        </p:nvSpPr>
        <p:spPr>
          <a:xfrm>
            <a:off x="11557000" y="7505700"/>
            <a:ext cx="5867400" cy="2133600"/>
          </a:xfrm>
          <a:prstGeom prst="rect">
            <a:avLst/>
          </a:prstGeom>
        </p:spPr>
        <p:txBody>
          <a:bodyPr lIns="0" tIns="0" rIns="0" bIns="0" rtlCol="0" anchor="t"/>
          <a:lstStyle/>
          <a:p>
            <a:pPr lvl="0" algn="l">
              <a:lnSpc>
                <a:spcPct val="132800"/>
              </a:lnSpc>
            </a:pPr>
            <a:r>
              <a:rPr lang="en-US" sz="2200" b="0" i="0" u="none" strike="noStrike" dirty="0">
                <a:solidFill>
                  <a:srgbClr val="222222">
                    <a:alpha val="80000"/>
                  </a:srgbClr>
                </a:solidFill>
                <a:latin typeface="Pretendard Regular"/>
              </a:rPr>
              <a:t>- Explore non-linear models</a:t>
            </a:r>
          </a:p>
          <a:p>
            <a:pPr lvl="0" algn="l">
              <a:lnSpc>
                <a:spcPct val="132800"/>
              </a:lnSpc>
            </a:pPr>
            <a:r>
              <a:rPr lang="en-US" sz="2200" b="0" i="0" u="none" strike="noStrike" dirty="0">
                <a:solidFill>
                  <a:srgbClr val="222222">
                    <a:alpha val="80000"/>
                  </a:srgbClr>
                </a:solidFill>
                <a:latin typeface="Pretendard Regular"/>
              </a:rPr>
              <a:t>- Incorporate interaction terms</a:t>
            </a:r>
          </a:p>
          <a:p>
            <a:pPr lvl="0" algn="l">
              <a:lnSpc>
                <a:spcPct val="132800"/>
              </a:lnSpc>
            </a:pPr>
            <a:r>
              <a:rPr lang="en-US" sz="2200" b="0" i="0" u="none" strike="noStrike" dirty="0">
                <a:solidFill>
                  <a:srgbClr val="222222">
                    <a:alpha val="80000"/>
                  </a:srgbClr>
                </a:solidFill>
                <a:latin typeface="Pretendard Regular"/>
              </a:rPr>
              <a:t>- Feature engineering</a:t>
            </a:r>
          </a:p>
          <a:p>
            <a:pPr lvl="0" algn="l">
              <a:lnSpc>
                <a:spcPct val="132800"/>
              </a:lnSpc>
            </a:pPr>
            <a:r>
              <a:rPr lang="en-US" sz="2200" b="0" i="0" u="none" strike="noStrike" dirty="0">
                <a:solidFill>
                  <a:srgbClr val="222222">
                    <a:alpha val="80000"/>
                  </a:srgbClr>
                </a:solidFill>
                <a:latin typeface="Pretendard Regular"/>
              </a:rPr>
              <a:t>- Ensemble methods</a:t>
            </a:r>
          </a:p>
          <a:p>
            <a:pPr lvl="0" algn="l">
              <a:lnSpc>
                <a:spcPct val="132800"/>
              </a:lnSpc>
            </a:pPr>
            <a:r>
              <a:rPr lang="en-US" sz="2200" b="0" i="0" u="none" strike="noStrike" dirty="0">
                <a:solidFill>
                  <a:srgbClr val="222222">
                    <a:alpha val="80000"/>
                  </a:srgbClr>
                </a:solidFill>
                <a:latin typeface="Pretendard Regular"/>
              </a:rPr>
              <a:t>- Collect more relevant data</a:t>
            </a:r>
          </a:p>
        </p:txBody>
      </p:sp>
      <p:sp>
        <p:nvSpPr>
          <p:cNvPr id="19" name="TextBox 19"/>
          <p:cNvSpPr txBox="1"/>
          <p:nvPr/>
        </p:nvSpPr>
        <p:spPr>
          <a:xfrm>
            <a:off x="711200" y="1320800"/>
            <a:ext cx="16827500" cy="1066800"/>
          </a:xfrm>
          <a:prstGeom prst="rect">
            <a:avLst/>
          </a:prstGeom>
        </p:spPr>
        <p:txBody>
          <a:bodyPr lIns="0" tIns="0" rIns="0" bIns="0" rtlCol="0" anchor="ctr"/>
          <a:lstStyle/>
          <a:p>
            <a:pPr lvl="0" algn="ctr">
              <a:lnSpc>
                <a:spcPct val="99600"/>
              </a:lnSpc>
            </a:pPr>
            <a:r>
              <a:rPr lang="en-US" sz="6000" b="0" i="0" u="none" strike="noStrike" spc="-100">
                <a:solidFill>
                  <a:srgbClr val="222222"/>
                </a:solidFill>
                <a:latin typeface="Pretendard SemiBold"/>
              </a:rPr>
              <a:t>Linear Regression Implementation</a:t>
            </a:r>
          </a:p>
        </p:txBody>
      </p:sp>
      <p:pic>
        <p:nvPicPr>
          <p:cNvPr id="20" name="그림 19" descr="텍스트, 폰트, 스크린샷, 번호이(가) 표시된 사진&#10;&#10;AI 생성 콘텐츠는 정확하지 않을 수 있습니다.">
            <a:extLst>
              <a:ext uri="{FF2B5EF4-FFF2-40B4-BE49-F238E27FC236}">
                <a16:creationId xmlns:a16="http://schemas.microsoft.com/office/drawing/2014/main" id="{411B8254-CC34-7F13-57FE-4B2132D1F884}"/>
              </a:ext>
            </a:extLst>
          </p:cNvPr>
          <p:cNvPicPr>
            <a:picLocks noChangeAspect="1"/>
          </p:cNvPicPr>
          <p:nvPr/>
        </p:nvPicPr>
        <p:blipFill>
          <a:blip r:embed="rId6"/>
          <a:stretch>
            <a:fillRect/>
          </a:stretch>
        </p:blipFill>
        <p:spPr>
          <a:xfrm>
            <a:off x="863600" y="5575300"/>
            <a:ext cx="4157785" cy="1930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4000"/>
          </a:blip>
          <a:stretch>
            <a:fillRect/>
          </a:stretch>
        </p:blipFill>
        <p:spPr>
          <a:xfrm rot="-2040000">
            <a:off x="191605" y="-3539776"/>
            <a:ext cx="15646400" cy="16370300"/>
          </a:xfrm>
          <a:prstGeom prst="rect">
            <a:avLst/>
          </a:prstGeom>
        </p:spPr>
      </p:pic>
      <p:sp>
        <p:nvSpPr>
          <p:cNvPr id="3" name="TextBox 3"/>
          <p:cNvSpPr txBox="1"/>
          <p:nvPr/>
        </p:nvSpPr>
        <p:spPr>
          <a:xfrm>
            <a:off x="15481300" y="5207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4" name="Picture 4"/>
          <p:cNvPicPr>
            <a:picLocks noChangeAspect="1"/>
          </p:cNvPicPr>
          <p:nvPr/>
        </p:nvPicPr>
        <p:blipFill>
          <a:blip r:embed="rId3"/>
          <a:stretch>
            <a:fillRect/>
          </a:stretch>
        </p:blipFill>
        <p:spPr>
          <a:xfrm>
            <a:off x="787400" y="927100"/>
            <a:ext cx="16725900" cy="12700"/>
          </a:xfrm>
          <a:prstGeom prst="rect">
            <a:avLst/>
          </a:prstGeom>
        </p:spPr>
      </p:pic>
      <p:pic>
        <p:nvPicPr>
          <p:cNvPr id="5" name="Picture 5"/>
          <p:cNvPicPr>
            <a:picLocks noChangeAspect="1"/>
          </p:cNvPicPr>
          <p:nvPr/>
        </p:nvPicPr>
        <p:blipFill>
          <a:blip r:embed="rId4">
            <a:alphaModFix amt="80000"/>
          </a:blip>
          <a:stretch>
            <a:fillRect/>
          </a:stretch>
        </p:blipFill>
        <p:spPr>
          <a:xfrm>
            <a:off x="1016000" y="2755900"/>
            <a:ext cx="5143500" cy="6172200"/>
          </a:xfrm>
          <a:prstGeom prst="rect">
            <a:avLst/>
          </a:prstGeom>
        </p:spPr>
      </p:pic>
      <p:pic>
        <p:nvPicPr>
          <p:cNvPr id="6" name="Picture 6"/>
          <p:cNvPicPr>
            <a:picLocks noChangeAspect="1"/>
          </p:cNvPicPr>
          <p:nvPr/>
        </p:nvPicPr>
        <p:blipFill>
          <a:blip r:embed="rId5"/>
          <a:stretch>
            <a:fillRect/>
          </a:stretch>
        </p:blipFill>
        <p:spPr>
          <a:xfrm>
            <a:off x="1435100" y="5537200"/>
            <a:ext cx="4292600" cy="12700"/>
          </a:xfrm>
          <a:prstGeom prst="rect">
            <a:avLst/>
          </a:prstGeom>
        </p:spPr>
      </p:pic>
      <p:sp>
        <p:nvSpPr>
          <p:cNvPr id="8" name="TextBox 8"/>
          <p:cNvSpPr txBox="1"/>
          <p:nvPr/>
        </p:nvSpPr>
        <p:spPr>
          <a:xfrm>
            <a:off x="1409700" y="4775200"/>
            <a:ext cx="4343400" cy="419100"/>
          </a:xfrm>
          <a:prstGeom prst="rect">
            <a:avLst/>
          </a:prstGeom>
        </p:spPr>
        <p:txBody>
          <a:bodyPr lIns="0" tIns="0" rIns="0" bIns="0" rtlCol="0" anchor="ctr"/>
          <a:lstStyle/>
          <a:p>
            <a:pPr lvl="0" algn="ctr">
              <a:lnSpc>
                <a:spcPct val="99600"/>
              </a:lnSpc>
            </a:pPr>
            <a:r>
              <a:rPr lang="en-US" sz="2400" b="0" i="0" u="none" strike="noStrike">
                <a:solidFill>
                  <a:srgbClr val="222222"/>
                </a:solidFill>
                <a:latin typeface="Pretendard SemiBold"/>
              </a:rPr>
              <a:t>Data Collection</a:t>
            </a:r>
          </a:p>
        </p:txBody>
      </p:sp>
      <p:sp>
        <p:nvSpPr>
          <p:cNvPr id="9" name="TextBox 9"/>
          <p:cNvSpPr txBox="1"/>
          <p:nvPr/>
        </p:nvSpPr>
        <p:spPr>
          <a:xfrm>
            <a:off x="1308100" y="5867400"/>
            <a:ext cx="4546600" cy="2717800"/>
          </a:xfrm>
          <a:prstGeom prst="rect">
            <a:avLst/>
          </a:prstGeom>
        </p:spPr>
        <p:txBody>
          <a:bodyPr lIns="0" tIns="0" rIns="0" bIns="0" rtlCol="0" anchor="t"/>
          <a:lstStyle/>
          <a:p>
            <a:pPr lvl="0" algn="ctr">
              <a:lnSpc>
                <a:spcPct val="141100"/>
              </a:lnSpc>
            </a:pPr>
            <a:r>
              <a:rPr lang="en-US" sz="2200" b="0" i="0" u="none" strike="noStrike">
                <a:solidFill>
                  <a:srgbClr val="222222"/>
                </a:solidFill>
                <a:latin typeface="Pretendard Regular"/>
              </a:rPr>
              <a:t>- Collect user input for 8 variables</a:t>
            </a:r>
          </a:p>
          <a:p>
            <a:pPr lvl="0" algn="ctr">
              <a:lnSpc>
                <a:spcPct val="141100"/>
              </a:lnSpc>
            </a:pPr>
            <a:r>
              <a:rPr lang="en-US" sz="2200" b="0" i="0" u="none" strike="noStrike">
                <a:solidFill>
                  <a:srgbClr val="222222"/>
                </a:solidFill>
                <a:latin typeface="Pretendard Regular"/>
              </a:rPr>
              <a:t>- Age, gender, education level</a:t>
            </a:r>
          </a:p>
          <a:p>
            <a:pPr lvl="0" algn="ctr">
              <a:lnSpc>
                <a:spcPct val="141100"/>
              </a:lnSpc>
            </a:pPr>
            <a:r>
              <a:rPr lang="en-US" sz="2200" b="0" i="0" u="none" strike="noStrike">
                <a:solidFill>
                  <a:srgbClr val="222222"/>
                </a:solidFill>
                <a:latin typeface="Pretendard Regular"/>
              </a:rPr>
              <a:t>- Smoking status, exercise frequency</a:t>
            </a:r>
          </a:p>
          <a:p>
            <a:pPr lvl="0" algn="ctr">
              <a:lnSpc>
                <a:spcPct val="141100"/>
              </a:lnSpc>
            </a:pPr>
            <a:r>
              <a:rPr lang="en-US" sz="2200" b="0" i="0" u="none" strike="noStrike">
                <a:solidFill>
                  <a:srgbClr val="222222"/>
                </a:solidFill>
                <a:latin typeface="Pretendard Regular"/>
              </a:rPr>
              <a:t>- Health score, credit score</a:t>
            </a:r>
          </a:p>
          <a:p>
            <a:pPr lvl="0" algn="ctr">
              <a:lnSpc>
                <a:spcPct val="141100"/>
              </a:lnSpc>
            </a:pPr>
            <a:r>
              <a:rPr lang="en-US" sz="2200" b="0" i="0" u="none" strike="noStrike">
                <a:solidFill>
                  <a:srgbClr val="222222"/>
                </a:solidFill>
                <a:latin typeface="Pretendard Regular"/>
              </a:rPr>
              <a:t>- Insurance period</a:t>
            </a:r>
          </a:p>
        </p:txBody>
      </p:sp>
      <p:grpSp>
        <p:nvGrpSpPr>
          <p:cNvPr id="10" name="Group 10"/>
          <p:cNvGrpSpPr/>
          <p:nvPr/>
        </p:nvGrpSpPr>
        <p:grpSpPr>
          <a:xfrm>
            <a:off x="2147483647" y="2147483647"/>
            <a:ext cx="2147483647" cy="2147483647"/>
            <a:chOff x="0" y="0"/>
            <a:chExt cx="0" cy="0"/>
          </a:xfrm>
        </p:grpSpPr>
      </p:grpSp>
      <p:pic>
        <p:nvPicPr>
          <p:cNvPr id="13" name="Picture 13"/>
          <p:cNvPicPr>
            <a:picLocks noChangeAspect="1"/>
          </p:cNvPicPr>
          <p:nvPr/>
        </p:nvPicPr>
        <p:blipFill>
          <a:blip r:embed="rId4">
            <a:alphaModFix amt="80000"/>
          </a:blip>
          <a:stretch>
            <a:fillRect/>
          </a:stretch>
        </p:blipFill>
        <p:spPr>
          <a:xfrm>
            <a:off x="6578600" y="3429000"/>
            <a:ext cx="5143500" cy="6172200"/>
          </a:xfrm>
          <a:prstGeom prst="rect">
            <a:avLst/>
          </a:prstGeom>
        </p:spPr>
      </p:pic>
      <p:pic>
        <p:nvPicPr>
          <p:cNvPr id="14" name="Picture 14"/>
          <p:cNvPicPr>
            <a:picLocks noChangeAspect="1"/>
          </p:cNvPicPr>
          <p:nvPr/>
        </p:nvPicPr>
        <p:blipFill>
          <a:blip r:embed="rId5"/>
          <a:stretch>
            <a:fillRect/>
          </a:stretch>
        </p:blipFill>
        <p:spPr>
          <a:xfrm>
            <a:off x="6997700" y="6210300"/>
            <a:ext cx="4292600" cy="12700"/>
          </a:xfrm>
          <a:prstGeom prst="rect">
            <a:avLst/>
          </a:prstGeom>
        </p:spPr>
      </p:pic>
      <p:sp>
        <p:nvSpPr>
          <p:cNvPr id="15" name="TextBox 15"/>
          <p:cNvSpPr txBox="1"/>
          <p:nvPr/>
        </p:nvSpPr>
        <p:spPr>
          <a:xfrm>
            <a:off x="6972300" y="5448300"/>
            <a:ext cx="4343400" cy="419100"/>
          </a:xfrm>
          <a:prstGeom prst="rect">
            <a:avLst/>
          </a:prstGeom>
        </p:spPr>
        <p:txBody>
          <a:bodyPr lIns="0" tIns="0" rIns="0" bIns="0" rtlCol="0" anchor="ctr"/>
          <a:lstStyle/>
          <a:p>
            <a:pPr lvl="0" algn="ctr">
              <a:lnSpc>
                <a:spcPct val="99600"/>
              </a:lnSpc>
            </a:pPr>
            <a:r>
              <a:rPr lang="en-US" sz="2400" b="0" i="0" u="none" strike="noStrike">
                <a:solidFill>
                  <a:srgbClr val="222222"/>
                </a:solidFill>
                <a:latin typeface="Pretendard SemiBold"/>
              </a:rPr>
              <a:t>Data Processing</a:t>
            </a:r>
          </a:p>
        </p:txBody>
      </p:sp>
      <p:sp>
        <p:nvSpPr>
          <p:cNvPr id="16" name="TextBox 16"/>
          <p:cNvSpPr txBox="1"/>
          <p:nvPr/>
        </p:nvSpPr>
        <p:spPr>
          <a:xfrm>
            <a:off x="6870700" y="6527800"/>
            <a:ext cx="4546600" cy="2247900"/>
          </a:xfrm>
          <a:prstGeom prst="rect">
            <a:avLst/>
          </a:prstGeom>
        </p:spPr>
        <p:txBody>
          <a:bodyPr lIns="0" tIns="0" rIns="0" bIns="0" rtlCol="0" anchor="t"/>
          <a:lstStyle/>
          <a:p>
            <a:pPr lvl="0" algn="ctr">
              <a:lnSpc>
                <a:spcPct val="141100"/>
              </a:lnSpc>
            </a:pPr>
            <a:r>
              <a:rPr lang="en-US" sz="2200" b="0" i="0" u="none" strike="noStrike">
                <a:solidFill>
                  <a:srgbClr val="222222"/>
                </a:solidFill>
                <a:latin typeface="Pretendard Regular"/>
              </a:rPr>
              <a:t>- Process input data consistently</a:t>
            </a:r>
          </a:p>
          <a:p>
            <a:pPr lvl="0" algn="ctr">
              <a:lnSpc>
                <a:spcPct val="141100"/>
              </a:lnSpc>
            </a:pPr>
            <a:r>
              <a:rPr lang="en-US" sz="2200" b="0" i="0" u="none" strike="noStrike">
                <a:solidFill>
                  <a:srgbClr val="222222"/>
                </a:solidFill>
                <a:latin typeface="Pretendard Regular"/>
              </a:rPr>
              <a:t>- Apply same preprocessing steps</a:t>
            </a:r>
          </a:p>
          <a:p>
            <a:pPr lvl="0" algn="ctr">
              <a:lnSpc>
                <a:spcPct val="141100"/>
              </a:lnSpc>
            </a:pPr>
            <a:r>
              <a:rPr lang="en-US" sz="2200" b="0" i="0" u="none" strike="noStrike">
                <a:solidFill>
                  <a:srgbClr val="222222"/>
                </a:solidFill>
                <a:latin typeface="Pretendard Regular"/>
              </a:rPr>
              <a:t>- Ensure compatibility with model</a:t>
            </a:r>
          </a:p>
          <a:p>
            <a:pPr lvl="0" algn="ctr">
              <a:lnSpc>
                <a:spcPct val="141100"/>
              </a:lnSpc>
            </a:pPr>
            <a:r>
              <a:rPr lang="en-US" sz="2200" b="0" i="0" u="none" strike="noStrike">
                <a:solidFill>
                  <a:srgbClr val="222222"/>
                </a:solidFill>
                <a:latin typeface="Pretendard Regular"/>
              </a:rPr>
              <a:t>- Maintain data integrity</a:t>
            </a:r>
          </a:p>
          <a:p>
            <a:pPr lvl="0" algn="ctr">
              <a:lnSpc>
                <a:spcPct val="141100"/>
              </a:lnSpc>
            </a:pPr>
            <a:r>
              <a:rPr lang="en-US" sz="2200" b="0" i="0" u="none" strike="noStrike">
                <a:solidFill>
                  <a:srgbClr val="222222"/>
                </a:solidFill>
                <a:latin typeface="Pretendard Regular"/>
              </a:rPr>
              <a:t>- Standardize input format</a:t>
            </a:r>
          </a:p>
        </p:txBody>
      </p:sp>
      <p:grpSp>
        <p:nvGrpSpPr>
          <p:cNvPr id="17" name="Group 17"/>
          <p:cNvGrpSpPr/>
          <p:nvPr/>
        </p:nvGrpSpPr>
        <p:grpSpPr>
          <a:xfrm>
            <a:off x="2147483647" y="2147483647"/>
            <a:ext cx="2147483647" cy="2147483647"/>
            <a:chOff x="0" y="0"/>
            <a:chExt cx="0" cy="0"/>
          </a:xfrm>
        </p:grpSpPr>
      </p:grpSp>
      <p:pic>
        <p:nvPicPr>
          <p:cNvPr id="18" name="Picture 18"/>
          <p:cNvPicPr>
            <a:picLocks noChangeAspect="1"/>
          </p:cNvPicPr>
          <p:nvPr/>
        </p:nvPicPr>
        <p:blipFill>
          <a:blip r:embed="rId6"/>
          <a:stretch>
            <a:fillRect/>
          </a:stretch>
        </p:blipFill>
        <p:spPr>
          <a:xfrm>
            <a:off x="6870700" y="3759200"/>
            <a:ext cx="482600" cy="482600"/>
          </a:xfrm>
          <a:prstGeom prst="rect">
            <a:avLst/>
          </a:prstGeom>
        </p:spPr>
      </p:pic>
      <p:sp>
        <p:nvSpPr>
          <p:cNvPr id="19" name="TextBox 19"/>
          <p:cNvSpPr txBox="1"/>
          <p:nvPr/>
        </p:nvSpPr>
        <p:spPr>
          <a:xfrm>
            <a:off x="6908800" y="3835400"/>
            <a:ext cx="393700" cy="355600"/>
          </a:xfrm>
          <a:prstGeom prst="rect">
            <a:avLst/>
          </a:prstGeom>
        </p:spPr>
        <p:txBody>
          <a:bodyPr lIns="0" tIns="0" rIns="0" bIns="0" rtlCol="0" anchor="t"/>
          <a:lstStyle/>
          <a:p>
            <a:pPr lvl="0" algn="ctr">
              <a:lnSpc>
                <a:spcPct val="116199"/>
              </a:lnSpc>
            </a:pPr>
            <a:r>
              <a:rPr lang="en-US" sz="2000" b="0" i="0" u="none" strike="noStrike">
                <a:solidFill>
                  <a:srgbClr val="222222"/>
                </a:solidFill>
                <a:latin typeface="Vollkorn Medium"/>
              </a:rPr>
              <a:t>2</a:t>
            </a:r>
          </a:p>
        </p:txBody>
      </p:sp>
      <p:pic>
        <p:nvPicPr>
          <p:cNvPr id="20" name="Picture 20"/>
          <p:cNvPicPr>
            <a:picLocks noChangeAspect="1"/>
          </p:cNvPicPr>
          <p:nvPr/>
        </p:nvPicPr>
        <p:blipFill>
          <a:blip r:embed="rId7">
            <a:alphaModFix amt="80000"/>
          </a:blip>
          <a:stretch>
            <a:fillRect/>
          </a:stretch>
        </p:blipFill>
        <p:spPr>
          <a:xfrm>
            <a:off x="12128500" y="2755900"/>
            <a:ext cx="5143500" cy="6184900"/>
          </a:xfrm>
          <a:prstGeom prst="rect">
            <a:avLst/>
          </a:prstGeom>
        </p:spPr>
      </p:pic>
      <p:pic>
        <p:nvPicPr>
          <p:cNvPr id="21" name="Picture 21"/>
          <p:cNvPicPr>
            <a:picLocks noChangeAspect="1"/>
          </p:cNvPicPr>
          <p:nvPr/>
        </p:nvPicPr>
        <p:blipFill>
          <a:blip r:embed="rId5"/>
          <a:stretch>
            <a:fillRect/>
          </a:stretch>
        </p:blipFill>
        <p:spPr>
          <a:xfrm>
            <a:off x="12560300" y="5537200"/>
            <a:ext cx="4292600" cy="12700"/>
          </a:xfrm>
          <a:prstGeom prst="rect">
            <a:avLst/>
          </a:prstGeom>
        </p:spPr>
      </p:pic>
      <p:sp>
        <p:nvSpPr>
          <p:cNvPr id="24" name="TextBox 24"/>
          <p:cNvSpPr txBox="1"/>
          <p:nvPr/>
        </p:nvSpPr>
        <p:spPr>
          <a:xfrm>
            <a:off x="12534900" y="4775200"/>
            <a:ext cx="4343400" cy="419100"/>
          </a:xfrm>
          <a:prstGeom prst="rect">
            <a:avLst/>
          </a:prstGeom>
        </p:spPr>
        <p:txBody>
          <a:bodyPr lIns="0" tIns="0" rIns="0" bIns="0" rtlCol="0" anchor="ctr"/>
          <a:lstStyle/>
          <a:p>
            <a:pPr lvl="0" algn="ctr">
              <a:lnSpc>
                <a:spcPct val="99600"/>
              </a:lnSpc>
            </a:pPr>
            <a:r>
              <a:rPr lang="en-US" sz="2400" b="0" i="0" u="none" strike="noStrike">
                <a:solidFill>
                  <a:srgbClr val="222222"/>
                </a:solidFill>
                <a:latin typeface="Pretendard SemiBold"/>
              </a:rPr>
              <a:t>Data Conversion</a:t>
            </a:r>
          </a:p>
        </p:txBody>
      </p:sp>
      <p:sp>
        <p:nvSpPr>
          <p:cNvPr id="25" name="TextBox 25"/>
          <p:cNvSpPr txBox="1"/>
          <p:nvPr/>
        </p:nvSpPr>
        <p:spPr>
          <a:xfrm>
            <a:off x="12433300" y="5867400"/>
            <a:ext cx="4546600" cy="2717800"/>
          </a:xfrm>
          <a:prstGeom prst="rect">
            <a:avLst/>
          </a:prstGeom>
        </p:spPr>
        <p:txBody>
          <a:bodyPr lIns="0" tIns="0" rIns="0" bIns="0" rtlCol="0" anchor="t"/>
          <a:lstStyle/>
          <a:p>
            <a:pPr lvl="0" algn="ctr">
              <a:lnSpc>
                <a:spcPct val="141100"/>
              </a:lnSpc>
            </a:pPr>
            <a:r>
              <a:rPr lang="en-US" sz="2200" b="0" i="0" u="none" strike="noStrike">
                <a:solidFill>
                  <a:srgbClr val="222222"/>
                </a:solidFill>
                <a:latin typeface="Pretendard Regular"/>
              </a:rPr>
              <a:t>- Convert categorical to numerical</a:t>
            </a:r>
          </a:p>
          <a:p>
            <a:pPr lvl="0" algn="ctr">
              <a:lnSpc>
                <a:spcPct val="141100"/>
              </a:lnSpc>
            </a:pPr>
            <a:r>
              <a:rPr lang="en-US" sz="2200" b="0" i="0" u="none" strike="noStrike">
                <a:solidFill>
                  <a:srgbClr val="222222"/>
                </a:solidFill>
                <a:latin typeface="Pretendard Regular"/>
              </a:rPr>
              <a:t>- Gender: Male=0, Female=1</a:t>
            </a:r>
          </a:p>
          <a:p>
            <a:pPr lvl="0" algn="ctr">
              <a:lnSpc>
                <a:spcPct val="141100"/>
              </a:lnSpc>
            </a:pPr>
            <a:r>
              <a:rPr lang="en-US" sz="2200" b="0" i="0" u="none" strike="noStrike">
                <a:solidFill>
                  <a:srgbClr val="222222"/>
                </a:solidFill>
                <a:latin typeface="Pretendard Regular"/>
              </a:rPr>
              <a:t>- Smoking: Non-smoking=0, Smoking=1</a:t>
            </a:r>
          </a:p>
          <a:p>
            <a:pPr lvl="0" algn="ctr">
              <a:lnSpc>
                <a:spcPct val="141100"/>
              </a:lnSpc>
            </a:pPr>
            <a:r>
              <a:rPr lang="en-US" sz="2200" b="0" i="0" u="none" strike="noStrike">
                <a:solidFill>
                  <a:srgbClr val="222222"/>
                </a:solidFill>
                <a:latin typeface="Pretendard Regular"/>
              </a:rPr>
              <a:t>- Education: Ordinal encoding</a:t>
            </a:r>
          </a:p>
          <a:p>
            <a:pPr lvl="0" algn="ctr">
              <a:lnSpc>
                <a:spcPct val="141100"/>
              </a:lnSpc>
            </a:pPr>
            <a:r>
              <a:rPr lang="en-US" sz="2200" b="0" i="0" u="none" strike="noStrike">
                <a:solidFill>
                  <a:srgbClr val="222222"/>
                </a:solidFill>
                <a:latin typeface="Pretendard Regular"/>
              </a:rPr>
              <a:t>- Exercise: Frequency to numerical</a:t>
            </a:r>
          </a:p>
        </p:txBody>
      </p:sp>
      <p:grpSp>
        <p:nvGrpSpPr>
          <p:cNvPr id="26" name="Group 26"/>
          <p:cNvGrpSpPr/>
          <p:nvPr/>
        </p:nvGrpSpPr>
        <p:grpSpPr>
          <a:xfrm>
            <a:off x="2147483647" y="2147483647"/>
            <a:ext cx="2147483647" cy="2147483647"/>
            <a:chOff x="0" y="0"/>
            <a:chExt cx="0" cy="0"/>
          </a:xfrm>
        </p:grpSpPr>
      </p:grpSp>
      <p:pic>
        <p:nvPicPr>
          <p:cNvPr id="27" name="Picture 27"/>
          <p:cNvPicPr>
            <a:picLocks noChangeAspect="1"/>
          </p:cNvPicPr>
          <p:nvPr/>
        </p:nvPicPr>
        <p:blipFill>
          <a:blip r:embed="rId6"/>
          <a:stretch>
            <a:fillRect/>
          </a:stretch>
        </p:blipFill>
        <p:spPr>
          <a:xfrm>
            <a:off x="12433300" y="3086100"/>
            <a:ext cx="482600" cy="482600"/>
          </a:xfrm>
          <a:prstGeom prst="rect">
            <a:avLst/>
          </a:prstGeom>
        </p:spPr>
      </p:pic>
      <p:sp>
        <p:nvSpPr>
          <p:cNvPr id="28" name="TextBox 28"/>
          <p:cNvSpPr txBox="1"/>
          <p:nvPr/>
        </p:nvSpPr>
        <p:spPr>
          <a:xfrm>
            <a:off x="12471400" y="3162300"/>
            <a:ext cx="393700" cy="355600"/>
          </a:xfrm>
          <a:prstGeom prst="rect">
            <a:avLst/>
          </a:prstGeom>
        </p:spPr>
        <p:txBody>
          <a:bodyPr lIns="0" tIns="0" rIns="0" bIns="0" rtlCol="0" anchor="t"/>
          <a:lstStyle/>
          <a:p>
            <a:pPr lvl="0" algn="ctr">
              <a:lnSpc>
                <a:spcPct val="116199"/>
              </a:lnSpc>
            </a:pPr>
            <a:r>
              <a:rPr lang="en-US" sz="2000" b="0" i="0" u="none" strike="noStrike">
                <a:solidFill>
                  <a:srgbClr val="222222"/>
                </a:solidFill>
                <a:latin typeface="Vollkorn Medium"/>
              </a:rPr>
              <a:t>3</a:t>
            </a:r>
          </a:p>
        </p:txBody>
      </p:sp>
      <p:sp>
        <p:nvSpPr>
          <p:cNvPr id="29" name="TextBox 29"/>
          <p:cNvSpPr txBox="1"/>
          <p:nvPr/>
        </p:nvSpPr>
        <p:spPr>
          <a:xfrm>
            <a:off x="711200" y="1320800"/>
            <a:ext cx="16827500" cy="1066800"/>
          </a:xfrm>
          <a:prstGeom prst="rect">
            <a:avLst/>
          </a:prstGeom>
        </p:spPr>
        <p:txBody>
          <a:bodyPr lIns="0" tIns="0" rIns="0" bIns="0" rtlCol="0" anchor="ctr"/>
          <a:lstStyle/>
          <a:p>
            <a:pPr lvl="0" algn="ctr">
              <a:lnSpc>
                <a:spcPct val="99600"/>
              </a:lnSpc>
            </a:pPr>
            <a:r>
              <a:rPr lang="en-US" sz="6000" b="0" i="0" u="none" strike="noStrike" spc="-100">
                <a:solidFill>
                  <a:srgbClr val="222222"/>
                </a:solidFill>
                <a:latin typeface="Pretendard SemiBold"/>
              </a:rPr>
              <a:t>User Input Process</a:t>
            </a:r>
          </a:p>
        </p:txBody>
      </p:sp>
      <p:pic>
        <p:nvPicPr>
          <p:cNvPr id="30" name="그림 29" descr="텍스트, 스크린샷, 폰트이(가) 표시된 사진&#10;&#10;AI 생성 콘텐츠는 정확하지 않을 수 있습니다.">
            <a:extLst>
              <a:ext uri="{FF2B5EF4-FFF2-40B4-BE49-F238E27FC236}">
                <a16:creationId xmlns:a16="http://schemas.microsoft.com/office/drawing/2014/main" id="{01441B83-2C16-9495-8756-14B1E3597756}"/>
              </a:ext>
            </a:extLst>
          </p:cNvPr>
          <p:cNvPicPr>
            <a:picLocks noChangeAspect="1"/>
          </p:cNvPicPr>
          <p:nvPr/>
        </p:nvPicPr>
        <p:blipFill>
          <a:blip r:embed="rId8"/>
          <a:stretch>
            <a:fillRect/>
          </a:stretch>
        </p:blipFill>
        <p:spPr>
          <a:xfrm>
            <a:off x="5398135" y="2503058"/>
            <a:ext cx="7551632" cy="257270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blip>
          <a:stretch>
            <a:fillRect/>
          </a:stretch>
        </p:blipFill>
        <p:spPr>
          <a:xfrm>
            <a:off x="-393700" y="660400"/>
            <a:ext cx="6159500" cy="5930900"/>
          </a:xfrm>
          <a:prstGeom prst="rect">
            <a:avLst/>
          </a:prstGeom>
        </p:spPr>
      </p:pic>
      <p:pic>
        <p:nvPicPr>
          <p:cNvPr id="3" name="Picture 3"/>
          <p:cNvPicPr>
            <a:picLocks noChangeAspect="1"/>
          </p:cNvPicPr>
          <p:nvPr/>
        </p:nvPicPr>
        <p:blipFill>
          <a:blip r:embed="rId3">
            <a:alphaModFix amt="44000"/>
          </a:blip>
          <a:stretch>
            <a:fillRect/>
          </a:stretch>
        </p:blipFill>
        <p:spPr>
          <a:xfrm rot="-21240000">
            <a:off x="12776200" y="2336800"/>
            <a:ext cx="9067800" cy="11010900"/>
          </a:xfrm>
          <a:prstGeom prst="rect">
            <a:avLst/>
          </a:prstGeom>
        </p:spPr>
      </p:pic>
      <p:sp>
        <p:nvSpPr>
          <p:cNvPr id="4" name="TextBox 4"/>
          <p:cNvSpPr txBox="1"/>
          <p:nvPr/>
        </p:nvSpPr>
        <p:spPr>
          <a:xfrm>
            <a:off x="15481300" y="5207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5" name="Picture 5"/>
          <p:cNvPicPr>
            <a:picLocks noChangeAspect="1"/>
          </p:cNvPicPr>
          <p:nvPr/>
        </p:nvPicPr>
        <p:blipFill>
          <a:blip r:embed="rId4"/>
          <a:stretch>
            <a:fillRect/>
          </a:stretch>
        </p:blipFill>
        <p:spPr>
          <a:xfrm>
            <a:off x="787400" y="927100"/>
            <a:ext cx="16725900" cy="12700"/>
          </a:xfrm>
          <a:prstGeom prst="rect">
            <a:avLst/>
          </a:prstGeom>
        </p:spPr>
      </p:pic>
      <p:pic>
        <p:nvPicPr>
          <p:cNvPr id="6" name="Picture 6"/>
          <p:cNvPicPr>
            <a:picLocks noChangeAspect="1"/>
          </p:cNvPicPr>
          <p:nvPr/>
        </p:nvPicPr>
        <p:blipFill>
          <a:blip r:embed="rId5">
            <a:alphaModFix amt="80000"/>
          </a:blip>
          <a:stretch>
            <a:fillRect/>
          </a:stretch>
        </p:blipFill>
        <p:spPr>
          <a:xfrm>
            <a:off x="977900" y="2755900"/>
            <a:ext cx="16332200" cy="3479800"/>
          </a:xfrm>
          <a:prstGeom prst="rect">
            <a:avLst/>
          </a:prstGeom>
        </p:spPr>
      </p:pic>
      <p:pic>
        <p:nvPicPr>
          <p:cNvPr id="7" name="Picture 7"/>
          <p:cNvPicPr>
            <a:picLocks noChangeAspect="1"/>
          </p:cNvPicPr>
          <p:nvPr/>
        </p:nvPicPr>
        <p:blipFill>
          <a:blip r:embed="rId6">
            <a:alphaModFix amt="80000"/>
          </a:blip>
          <a:stretch>
            <a:fillRect/>
          </a:stretch>
        </p:blipFill>
        <p:spPr>
          <a:xfrm>
            <a:off x="977900" y="6464300"/>
            <a:ext cx="16332200" cy="3213100"/>
          </a:xfrm>
          <a:prstGeom prst="rect">
            <a:avLst/>
          </a:prstGeom>
        </p:spPr>
      </p:pic>
      <p:pic>
        <p:nvPicPr>
          <p:cNvPr id="8" name="Picture 8"/>
          <p:cNvPicPr>
            <a:picLocks noChangeAspect="1"/>
          </p:cNvPicPr>
          <p:nvPr/>
        </p:nvPicPr>
        <p:blipFill>
          <a:blip r:embed="rId7"/>
          <a:stretch>
            <a:fillRect/>
          </a:stretch>
        </p:blipFill>
        <p:spPr>
          <a:xfrm>
            <a:off x="1765300" y="5003800"/>
            <a:ext cx="14770100" cy="12700"/>
          </a:xfrm>
          <a:prstGeom prst="rect">
            <a:avLst/>
          </a:prstGeom>
        </p:spPr>
      </p:pic>
      <p:pic>
        <p:nvPicPr>
          <p:cNvPr id="9" name="Picture 9"/>
          <p:cNvPicPr>
            <a:picLocks noChangeAspect="1"/>
          </p:cNvPicPr>
          <p:nvPr/>
        </p:nvPicPr>
        <p:blipFill>
          <a:blip r:embed="rId8"/>
          <a:stretch>
            <a:fillRect/>
          </a:stretch>
        </p:blipFill>
        <p:spPr>
          <a:xfrm>
            <a:off x="3390900" y="4927600"/>
            <a:ext cx="139700" cy="139700"/>
          </a:xfrm>
          <a:prstGeom prst="rect">
            <a:avLst/>
          </a:prstGeom>
        </p:spPr>
      </p:pic>
      <p:sp>
        <p:nvSpPr>
          <p:cNvPr id="10" name="TextBox 10"/>
          <p:cNvSpPr txBox="1"/>
          <p:nvPr/>
        </p:nvSpPr>
        <p:spPr>
          <a:xfrm>
            <a:off x="3009900" y="4445000"/>
            <a:ext cx="914400" cy="317500"/>
          </a:xfrm>
          <a:prstGeom prst="rect">
            <a:avLst/>
          </a:prstGeom>
        </p:spPr>
        <p:txBody>
          <a:bodyPr lIns="0" tIns="0" rIns="0" bIns="0" rtlCol="0" anchor="ctr"/>
          <a:lstStyle/>
          <a:p>
            <a:pPr lvl="0" algn="ctr">
              <a:lnSpc>
                <a:spcPct val="99600"/>
              </a:lnSpc>
            </a:pPr>
            <a:r>
              <a:rPr lang="en-US" sz="1800" b="0" i="0" u="none" strike="noStrike">
                <a:solidFill>
                  <a:srgbClr val="222222"/>
                </a:solidFill>
                <a:latin typeface="Vollkorn Bold"/>
              </a:rPr>
              <a:t>1</a:t>
            </a:r>
          </a:p>
        </p:txBody>
      </p:sp>
      <p:sp>
        <p:nvSpPr>
          <p:cNvPr id="11" name="TextBox 11"/>
          <p:cNvSpPr txBox="1"/>
          <p:nvPr/>
        </p:nvSpPr>
        <p:spPr>
          <a:xfrm>
            <a:off x="1917700" y="5410200"/>
            <a:ext cx="3098800" cy="419100"/>
          </a:xfrm>
          <a:prstGeom prst="rect">
            <a:avLst/>
          </a:prstGeom>
        </p:spPr>
        <p:txBody>
          <a:bodyPr lIns="0" tIns="0" rIns="0" bIns="0" rtlCol="0" anchor="ctr"/>
          <a:lstStyle/>
          <a:p>
            <a:pPr lvl="0" algn="ctr">
              <a:lnSpc>
                <a:spcPct val="99600"/>
              </a:lnSpc>
            </a:pPr>
            <a:r>
              <a:rPr lang="en-US" sz="2400" b="0" i="0" u="none" strike="noStrike">
                <a:solidFill>
                  <a:srgbClr val="222222"/>
                </a:solidFill>
                <a:latin typeface="Pretendard SemiBold"/>
              </a:rPr>
              <a:t>Data Prep</a:t>
            </a:r>
          </a:p>
        </p:txBody>
      </p:sp>
      <p:sp>
        <p:nvSpPr>
          <p:cNvPr id="12" name="TextBox 12"/>
          <p:cNvSpPr txBox="1"/>
          <p:nvPr/>
        </p:nvSpPr>
        <p:spPr>
          <a:xfrm>
            <a:off x="1727200" y="6769100"/>
            <a:ext cx="3467100" cy="2133600"/>
          </a:xfrm>
          <a:prstGeom prst="rect">
            <a:avLst/>
          </a:prstGeom>
        </p:spPr>
        <p:txBody>
          <a:bodyPr lIns="0" tIns="0" rIns="0" bIns="0" rtlCol="0" anchor="t"/>
          <a:lstStyle/>
          <a:p>
            <a:pPr lvl="0" algn="ctr">
              <a:lnSpc>
                <a:spcPct val="132800"/>
              </a:lnSpc>
            </a:pPr>
            <a:r>
              <a:rPr lang="en-US" sz="2200" b="0" i="0" u="none" strike="noStrike">
                <a:solidFill>
                  <a:srgbClr val="222222">
                    <a:alpha val="80000"/>
                  </a:srgbClr>
                </a:solidFill>
                <a:latin typeface="Pretendard Regular"/>
              </a:rPr>
              <a:t>- Preprocess data</a:t>
            </a:r>
          </a:p>
          <a:p>
            <a:pPr lvl="0" algn="ctr">
              <a:lnSpc>
                <a:spcPct val="132800"/>
              </a:lnSpc>
            </a:pPr>
            <a:r>
              <a:rPr lang="en-US" sz="2200" b="0" i="0" u="none" strike="noStrike">
                <a:solidFill>
                  <a:srgbClr val="222222">
                    <a:alpha val="80000"/>
                  </a:srgbClr>
                </a:solidFill>
                <a:latin typeface="Pretendard Regular"/>
              </a:rPr>
              <a:t>- Handle missing values</a:t>
            </a:r>
          </a:p>
          <a:p>
            <a:pPr lvl="0" algn="ctr">
              <a:lnSpc>
                <a:spcPct val="132800"/>
              </a:lnSpc>
            </a:pPr>
            <a:r>
              <a:rPr lang="en-US" sz="2200" b="0" i="0" u="none" strike="noStrike">
                <a:solidFill>
                  <a:srgbClr val="222222">
                    <a:alpha val="80000"/>
                  </a:srgbClr>
                </a:solidFill>
                <a:latin typeface="Pretendard Regular"/>
              </a:rPr>
              <a:t>- Encode categories</a:t>
            </a:r>
          </a:p>
          <a:p>
            <a:pPr lvl="0" algn="ctr">
              <a:lnSpc>
                <a:spcPct val="132800"/>
              </a:lnSpc>
            </a:pPr>
            <a:r>
              <a:rPr lang="en-US" sz="2200" b="0" i="0" u="none" strike="noStrike">
                <a:solidFill>
                  <a:srgbClr val="222222">
                    <a:alpha val="80000"/>
                  </a:srgbClr>
                </a:solidFill>
                <a:latin typeface="Pretendard Regular"/>
              </a:rPr>
              <a:t>- Normalize features</a:t>
            </a:r>
          </a:p>
          <a:p>
            <a:pPr lvl="0" algn="ctr">
              <a:lnSpc>
                <a:spcPct val="132800"/>
              </a:lnSpc>
            </a:pPr>
            <a:r>
              <a:rPr lang="en-US" sz="2200" b="0" i="0" u="none" strike="noStrike">
                <a:solidFill>
                  <a:srgbClr val="222222">
                    <a:alpha val="80000"/>
                  </a:srgbClr>
                </a:solidFill>
                <a:latin typeface="Pretendard Regular"/>
              </a:rPr>
              <a:t>- Create group scores</a:t>
            </a:r>
          </a:p>
        </p:txBody>
      </p:sp>
      <p:pic>
        <p:nvPicPr>
          <p:cNvPr id="13" name="Picture 13"/>
          <p:cNvPicPr>
            <a:picLocks noChangeAspect="1"/>
          </p:cNvPicPr>
          <p:nvPr/>
        </p:nvPicPr>
        <p:blipFill>
          <a:blip r:embed="rId8"/>
          <a:stretch>
            <a:fillRect/>
          </a:stretch>
        </p:blipFill>
        <p:spPr>
          <a:xfrm>
            <a:off x="7175500" y="4927600"/>
            <a:ext cx="139700" cy="139700"/>
          </a:xfrm>
          <a:prstGeom prst="rect">
            <a:avLst/>
          </a:prstGeom>
        </p:spPr>
      </p:pic>
      <p:sp>
        <p:nvSpPr>
          <p:cNvPr id="14" name="TextBox 14"/>
          <p:cNvSpPr txBox="1"/>
          <p:nvPr/>
        </p:nvSpPr>
        <p:spPr>
          <a:xfrm>
            <a:off x="6794500" y="4445000"/>
            <a:ext cx="914400" cy="317500"/>
          </a:xfrm>
          <a:prstGeom prst="rect">
            <a:avLst/>
          </a:prstGeom>
        </p:spPr>
        <p:txBody>
          <a:bodyPr lIns="0" tIns="0" rIns="0" bIns="0" rtlCol="0" anchor="ctr"/>
          <a:lstStyle/>
          <a:p>
            <a:pPr lvl="0" algn="ctr">
              <a:lnSpc>
                <a:spcPct val="99600"/>
              </a:lnSpc>
            </a:pPr>
            <a:r>
              <a:rPr lang="en-US" sz="1800" b="0" i="0" u="none" strike="noStrike">
                <a:solidFill>
                  <a:srgbClr val="222222"/>
                </a:solidFill>
                <a:latin typeface="Vollkorn Bold"/>
              </a:rPr>
              <a:t>2</a:t>
            </a:r>
          </a:p>
        </p:txBody>
      </p:sp>
      <p:sp>
        <p:nvSpPr>
          <p:cNvPr id="15" name="TextBox 15"/>
          <p:cNvSpPr txBox="1"/>
          <p:nvPr/>
        </p:nvSpPr>
        <p:spPr>
          <a:xfrm>
            <a:off x="5511800" y="6769100"/>
            <a:ext cx="3467100" cy="2133600"/>
          </a:xfrm>
          <a:prstGeom prst="rect">
            <a:avLst/>
          </a:prstGeom>
        </p:spPr>
        <p:txBody>
          <a:bodyPr lIns="0" tIns="0" rIns="0" bIns="0" rtlCol="0" anchor="t"/>
          <a:lstStyle/>
          <a:p>
            <a:pPr lvl="0" algn="ctr">
              <a:lnSpc>
                <a:spcPct val="132800"/>
              </a:lnSpc>
            </a:pPr>
            <a:r>
              <a:rPr lang="en-US" sz="2200" b="0" i="0" u="none" strike="noStrike">
                <a:solidFill>
                  <a:srgbClr val="222222">
                    <a:alpha val="80000"/>
                  </a:srgbClr>
                </a:solidFill>
                <a:latin typeface="Pretendard Regular"/>
              </a:rPr>
              <a:t>- Apply K-Means</a:t>
            </a:r>
          </a:p>
          <a:p>
            <a:pPr lvl="0" algn="ctr">
              <a:lnSpc>
                <a:spcPct val="132800"/>
              </a:lnSpc>
            </a:pPr>
            <a:r>
              <a:rPr lang="en-US" sz="2200" b="0" i="0" u="none" strike="noStrike">
                <a:solidFill>
                  <a:srgbClr val="222222">
                    <a:alpha val="80000"/>
                  </a:srgbClr>
                </a:solidFill>
                <a:latin typeface="Pretendard Regular"/>
              </a:rPr>
              <a:t>- Group customers</a:t>
            </a:r>
          </a:p>
          <a:p>
            <a:pPr lvl="0" algn="ctr">
              <a:lnSpc>
                <a:spcPct val="132800"/>
              </a:lnSpc>
            </a:pPr>
            <a:r>
              <a:rPr lang="en-US" sz="2200" b="0" i="0" u="none" strike="noStrike">
                <a:solidFill>
                  <a:srgbClr val="222222">
                    <a:alpha val="80000"/>
                  </a:srgbClr>
                </a:solidFill>
                <a:latin typeface="Pretendard Regular"/>
              </a:rPr>
              <a:t>- Personal scores</a:t>
            </a:r>
          </a:p>
          <a:p>
            <a:pPr lvl="0" algn="ctr">
              <a:lnSpc>
                <a:spcPct val="132800"/>
              </a:lnSpc>
            </a:pPr>
            <a:r>
              <a:rPr lang="en-US" sz="2200" b="0" i="0" u="none" strike="noStrike">
                <a:solidFill>
                  <a:srgbClr val="222222">
                    <a:alpha val="80000"/>
                  </a:srgbClr>
                </a:solidFill>
                <a:latin typeface="Pretendard Regular"/>
              </a:rPr>
              <a:t>- Health scores</a:t>
            </a:r>
          </a:p>
          <a:p>
            <a:pPr lvl="0" algn="ctr">
              <a:lnSpc>
                <a:spcPct val="132800"/>
              </a:lnSpc>
            </a:pPr>
            <a:r>
              <a:rPr lang="en-US" sz="2200" b="0" i="0" u="none" strike="noStrike">
                <a:solidFill>
                  <a:srgbClr val="222222">
                    <a:alpha val="80000"/>
                  </a:srgbClr>
                </a:solidFill>
                <a:latin typeface="Pretendard Regular"/>
              </a:rPr>
              <a:t>- Other scores</a:t>
            </a:r>
          </a:p>
        </p:txBody>
      </p:sp>
      <p:pic>
        <p:nvPicPr>
          <p:cNvPr id="16" name="Picture 16"/>
          <p:cNvPicPr>
            <a:picLocks noChangeAspect="1"/>
          </p:cNvPicPr>
          <p:nvPr/>
        </p:nvPicPr>
        <p:blipFill>
          <a:blip r:embed="rId8"/>
          <a:stretch>
            <a:fillRect/>
          </a:stretch>
        </p:blipFill>
        <p:spPr>
          <a:xfrm>
            <a:off x="10960100" y="4927600"/>
            <a:ext cx="139700" cy="139700"/>
          </a:xfrm>
          <a:prstGeom prst="rect">
            <a:avLst/>
          </a:prstGeom>
        </p:spPr>
      </p:pic>
      <p:sp>
        <p:nvSpPr>
          <p:cNvPr id="17" name="TextBox 17"/>
          <p:cNvSpPr txBox="1"/>
          <p:nvPr/>
        </p:nvSpPr>
        <p:spPr>
          <a:xfrm>
            <a:off x="10579100" y="4445000"/>
            <a:ext cx="914400" cy="317500"/>
          </a:xfrm>
          <a:prstGeom prst="rect">
            <a:avLst/>
          </a:prstGeom>
        </p:spPr>
        <p:txBody>
          <a:bodyPr lIns="0" tIns="0" rIns="0" bIns="0" rtlCol="0" anchor="ctr"/>
          <a:lstStyle/>
          <a:p>
            <a:pPr lvl="0" algn="ctr">
              <a:lnSpc>
                <a:spcPct val="99600"/>
              </a:lnSpc>
            </a:pPr>
            <a:r>
              <a:rPr lang="en-US" sz="1800" b="0" i="0" u="none" strike="noStrike">
                <a:solidFill>
                  <a:srgbClr val="222222"/>
                </a:solidFill>
                <a:latin typeface="Vollkorn Bold"/>
              </a:rPr>
              <a:t>3</a:t>
            </a:r>
          </a:p>
        </p:txBody>
      </p:sp>
      <p:sp>
        <p:nvSpPr>
          <p:cNvPr id="18" name="TextBox 18"/>
          <p:cNvSpPr txBox="1"/>
          <p:nvPr/>
        </p:nvSpPr>
        <p:spPr>
          <a:xfrm>
            <a:off x="9309100" y="6769100"/>
            <a:ext cx="3467100" cy="2133600"/>
          </a:xfrm>
          <a:prstGeom prst="rect">
            <a:avLst/>
          </a:prstGeom>
        </p:spPr>
        <p:txBody>
          <a:bodyPr lIns="0" tIns="0" rIns="0" bIns="0" rtlCol="0" anchor="t"/>
          <a:lstStyle/>
          <a:p>
            <a:pPr lvl="0" algn="ctr">
              <a:lnSpc>
                <a:spcPct val="132800"/>
              </a:lnSpc>
            </a:pPr>
            <a:r>
              <a:rPr lang="en-US" sz="2200" b="0" i="0" u="none" strike="noStrike">
                <a:solidFill>
                  <a:srgbClr val="222222">
                    <a:alpha val="80000"/>
                  </a:srgbClr>
                </a:solidFill>
                <a:latin typeface="Pretendard Regular"/>
              </a:rPr>
              <a:t>- Train models</a:t>
            </a:r>
          </a:p>
          <a:p>
            <a:pPr lvl="0" algn="ctr">
              <a:lnSpc>
                <a:spcPct val="132800"/>
              </a:lnSpc>
            </a:pPr>
            <a:r>
              <a:rPr lang="en-US" sz="2200" b="0" i="0" u="none" strike="noStrike">
                <a:solidFill>
                  <a:srgbClr val="222222">
                    <a:alpha val="80000"/>
                  </a:srgbClr>
                </a:solidFill>
                <a:latin typeface="Pretendard Regular"/>
              </a:rPr>
              <a:t>- Cluster-specific</a:t>
            </a:r>
          </a:p>
          <a:p>
            <a:pPr lvl="0" algn="ctr">
              <a:lnSpc>
                <a:spcPct val="132800"/>
              </a:lnSpc>
            </a:pPr>
            <a:r>
              <a:rPr lang="en-US" sz="2200" b="0" i="0" u="none" strike="noStrike">
                <a:solidFill>
                  <a:srgbClr val="222222">
                    <a:alpha val="80000"/>
                  </a:srgbClr>
                </a:solidFill>
                <a:latin typeface="Pretendard Regular"/>
              </a:rPr>
              <a:t>- Linear regression</a:t>
            </a:r>
          </a:p>
          <a:p>
            <a:pPr lvl="0" algn="ctr">
              <a:lnSpc>
                <a:spcPct val="132800"/>
              </a:lnSpc>
            </a:pPr>
            <a:r>
              <a:rPr lang="en-US" sz="2200" b="0" i="0" u="none" strike="noStrike">
                <a:solidFill>
                  <a:srgbClr val="222222">
                    <a:alpha val="80000"/>
                  </a:srgbClr>
                </a:solidFill>
                <a:latin typeface="Pretendard Regular"/>
              </a:rPr>
              <a:t>- Evaluate: MAE, RMSE</a:t>
            </a:r>
          </a:p>
          <a:p>
            <a:pPr lvl="0" algn="ctr">
              <a:lnSpc>
                <a:spcPct val="132800"/>
              </a:lnSpc>
            </a:pPr>
            <a:r>
              <a:rPr lang="en-US" sz="2200" b="0" i="0" u="none" strike="noStrike">
                <a:solidFill>
                  <a:srgbClr val="222222">
                    <a:alpha val="80000"/>
                  </a:srgbClr>
                </a:solidFill>
                <a:latin typeface="Pretendard Regular"/>
              </a:rPr>
              <a:t>- Assess R² scores</a:t>
            </a:r>
          </a:p>
        </p:txBody>
      </p:sp>
      <p:pic>
        <p:nvPicPr>
          <p:cNvPr id="19" name="Picture 19"/>
          <p:cNvPicPr>
            <a:picLocks noChangeAspect="1"/>
          </p:cNvPicPr>
          <p:nvPr/>
        </p:nvPicPr>
        <p:blipFill>
          <a:blip r:embed="rId8"/>
          <a:stretch>
            <a:fillRect/>
          </a:stretch>
        </p:blipFill>
        <p:spPr>
          <a:xfrm>
            <a:off x="14757400" y="4927600"/>
            <a:ext cx="139700" cy="139700"/>
          </a:xfrm>
          <a:prstGeom prst="rect">
            <a:avLst/>
          </a:prstGeom>
        </p:spPr>
      </p:pic>
      <p:pic>
        <p:nvPicPr>
          <p:cNvPr id="20" name="Picture 20"/>
          <p:cNvPicPr>
            <a:picLocks noChangeAspect="1"/>
          </p:cNvPicPr>
          <p:nvPr/>
        </p:nvPicPr>
        <p:blipFill>
          <a:blip r:embed="rId9"/>
          <a:stretch>
            <a:fillRect/>
          </a:stretch>
        </p:blipFill>
        <p:spPr>
          <a:xfrm>
            <a:off x="6870700" y="3441700"/>
            <a:ext cx="762000" cy="762000"/>
          </a:xfrm>
          <a:prstGeom prst="rect">
            <a:avLst/>
          </a:prstGeom>
        </p:spPr>
      </p:pic>
      <p:pic>
        <p:nvPicPr>
          <p:cNvPr id="21" name="Picture 21"/>
          <p:cNvPicPr>
            <a:picLocks noChangeAspect="1"/>
          </p:cNvPicPr>
          <p:nvPr/>
        </p:nvPicPr>
        <p:blipFill>
          <a:blip r:embed="rId10"/>
          <a:stretch>
            <a:fillRect/>
          </a:stretch>
        </p:blipFill>
        <p:spPr>
          <a:xfrm>
            <a:off x="3149600" y="3441700"/>
            <a:ext cx="762000" cy="762000"/>
          </a:xfrm>
          <a:prstGeom prst="rect">
            <a:avLst/>
          </a:prstGeom>
        </p:spPr>
      </p:pic>
      <p:pic>
        <p:nvPicPr>
          <p:cNvPr id="22" name="Picture 22"/>
          <p:cNvPicPr>
            <a:picLocks noChangeAspect="1"/>
          </p:cNvPicPr>
          <p:nvPr/>
        </p:nvPicPr>
        <p:blipFill>
          <a:blip r:embed="rId11"/>
          <a:stretch>
            <a:fillRect/>
          </a:stretch>
        </p:blipFill>
        <p:spPr>
          <a:xfrm>
            <a:off x="14516100" y="3441700"/>
            <a:ext cx="762000" cy="762000"/>
          </a:xfrm>
          <a:prstGeom prst="rect">
            <a:avLst/>
          </a:prstGeom>
        </p:spPr>
      </p:pic>
      <p:pic>
        <p:nvPicPr>
          <p:cNvPr id="23" name="Picture 23"/>
          <p:cNvPicPr>
            <a:picLocks noChangeAspect="1"/>
          </p:cNvPicPr>
          <p:nvPr/>
        </p:nvPicPr>
        <p:blipFill>
          <a:blip r:embed="rId12"/>
          <a:stretch>
            <a:fillRect/>
          </a:stretch>
        </p:blipFill>
        <p:spPr>
          <a:xfrm>
            <a:off x="10655300" y="3441700"/>
            <a:ext cx="762000" cy="762000"/>
          </a:xfrm>
          <a:prstGeom prst="rect">
            <a:avLst/>
          </a:prstGeom>
        </p:spPr>
      </p:pic>
      <p:sp>
        <p:nvSpPr>
          <p:cNvPr id="24" name="TextBox 24"/>
          <p:cNvSpPr txBox="1"/>
          <p:nvPr/>
        </p:nvSpPr>
        <p:spPr>
          <a:xfrm>
            <a:off x="14363700" y="4445000"/>
            <a:ext cx="914400" cy="317500"/>
          </a:xfrm>
          <a:prstGeom prst="rect">
            <a:avLst/>
          </a:prstGeom>
        </p:spPr>
        <p:txBody>
          <a:bodyPr lIns="0" tIns="0" rIns="0" bIns="0" rtlCol="0" anchor="ctr"/>
          <a:lstStyle/>
          <a:p>
            <a:pPr lvl="0" algn="ctr">
              <a:lnSpc>
                <a:spcPct val="99600"/>
              </a:lnSpc>
            </a:pPr>
            <a:r>
              <a:rPr lang="en-US" sz="1800" b="0" i="0" u="none" strike="noStrike">
                <a:solidFill>
                  <a:srgbClr val="222222"/>
                </a:solidFill>
                <a:latin typeface="Vollkorn Bold"/>
              </a:rPr>
              <a:t>4</a:t>
            </a:r>
          </a:p>
        </p:txBody>
      </p:sp>
      <p:sp>
        <p:nvSpPr>
          <p:cNvPr id="25" name="TextBox 25"/>
          <p:cNvSpPr txBox="1"/>
          <p:nvPr/>
        </p:nvSpPr>
        <p:spPr>
          <a:xfrm>
            <a:off x="13093700" y="6769100"/>
            <a:ext cx="3467100" cy="2133600"/>
          </a:xfrm>
          <a:prstGeom prst="rect">
            <a:avLst/>
          </a:prstGeom>
        </p:spPr>
        <p:txBody>
          <a:bodyPr lIns="0" tIns="0" rIns="0" bIns="0" rtlCol="0" anchor="t"/>
          <a:lstStyle/>
          <a:p>
            <a:pPr lvl="0" algn="ctr">
              <a:lnSpc>
                <a:spcPct val="132800"/>
              </a:lnSpc>
            </a:pPr>
            <a:r>
              <a:rPr lang="en-US" sz="2200" b="0" i="0" u="none" strike="noStrike">
                <a:solidFill>
                  <a:srgbClr val="222222">
                    <a:alpha val="80000"/>
                  </a:srgbClr>
                </a:solidFill>
                <a:latin typeface="Pretendard Regular"/>
              </a:rPr>
              <a:t>- Implement function</a:t>
            </a:r>
          </a:p>
          <a:p>
            <a:pPr lvl="0" algn="ctr">
              <a:lnSpc>
                <a:spcPct val="132800"/>
              </a:lnSpc>
            </a:pPr>
            <a:r>
              <a:rPr lang="en-US" sz="2200" b="0" i="0" u="none" strike="noStrike">
                <a:solidFill>
                  <a:srgbClr val="222222">
                    <a:alpha val="80000"/>
                  </a:srgbClr>
                </a:solidFill>
                <a:latin typeface="Pretendard Regular"/>
              </a:rPr>
              <a:t>- Take user input</a:t>
            </a:r>
          </a:p>
          <a:p>
            <a:pPr lvl="0" algn="ctr">
              <a:lnSpc>
                <a:spcPct val="132800"/>
              </a:lnSpc>
            </a:pPr>
            <a:r>
              <a:rPr lang="en-US" sz="2200" b="0" i="0" u="none" strike="noStrike">
                <a:solidFill>
                  <a:srgbClr val="222222">
                    <a:alpha val="80000"/>
                  </a:srgbClr>
                </a:solidFill>
                <a:latin typeface="Pretendard Regular"/>
              </a:rPr>
              <a:t>- Process new data</a:t>
            </a:r>
          </a:p>
          <a:p>
            <a:pPr lvl="0" algn="ctr">
              <a:lnSpc>
                <a:spcPct val="132800"/>
              </a:lnSpc>
            </a:pPr>
            <a:r>
              <a:rPr lang="en-US" sz="2200" b="0" i="0" u="none" strike="noStrike">
                <a:solidFill>
                  <a:srgbClr val="222222">
                    <a:alpha val="80000"/>
                  </a:srgbClr>
                </a:solidFill>
                <a:latin typeface="Pretendard Regular"/>
              </a:rPr>
              <a:t>- Apply model</a:t>
            </a:r>
          </a:p>
          <a:p>
            <a:pPr lvl="0" algn="ctr">
              <a:lnSpc>
                <a:spcPct val="132800"/>
              </a:lnSpc>
            </a:pPr>
            <a:r>
              <a:rPr lang="en-US" sz="2200" b="0" i="0" u="none" strike="noStrike">
                <a:solidFill>
                  <a:srgbClr val="222222">
                    <a:alpha val="80000"/>
                  </a:srgbClr>
                </a:solidFill>
                <a:latin typeface="Pretendard Regular"/>
              </a:rPr>
              <a:t>- Output premium</a:t>
            </a:r>
          </a:p>
        </p:txBody>
      </p:sp>
      <p:sp>
        <p:nvSpPr>
          <p:cNvPr id="26" name="TextBox 26"/>
          <p:cNvSpPr txBox="1"/>
          <p:nvPr/>
        </p:nvSpPr>
        <p:spPr>
          <a:xfrm>
            <a:off x="711200" y="1320800"/>
            <a:ext cx="16827500" cy="1066800"/>
          </a:xfrm>
          <a:prstGeom prst="rect">
            <a:avLst/>
          </a:prstGeom>
        </p:spPr>
        <p:txBody>
          <a:bodyPr lIns="0" tIns="0" rIns="0" bIns="0" rtlCol="0" anchor="ctr"/>
          <a:lstStyle/>
          <a:p>
            <a:pPr lvl="0" algn="ctr">
              <a:lnSpc>
                <a:spcPct val="99600"/>
              </a:lnSpc>
            </a:pPr>
            <a:r>
              <a:rPr lang="en-US" sz="6000" b="0" i="0" u="none" strike="noStrike" spc="-100">
                <a:solidFill>
                  <a:srgbClr val="222222"/>
                </a:solidFill>
                <a:latin typeface="Pretendard SemiBold"/>
              </a:rPr>
              <a:t>End-to-End Analysis Process</a:t>
            </a:r>
          </a:p>
        </p:txBody>
      </p:sp>
      <p:sp>
        <p:nvSpPr>
          <p:cNvPr id="27" name="TextBox 27"/>
          <p:cNvSpPr txBox="1"/>
          <p:nvPr/>
        </p:nvSpPr>
        <p:spPr>
          <a:xfrm>
            <a:off x="5702300" y="5410200"/>
            <a:ext cx="3098800" cy="419100"/>
          </a:xfrm>
          <a:prstGeom prst="rect">
            <a:avLst/>
          </a:prstGeom>
        </p:spPr>
        <p:txBody>
          <a:bodyPr lIns="0" tIns="0" rIns="0" bIns="0" rtlCol="0" anchor="ctr"/>
          <a:lstStyle/>
          <a:p>
            <a:pPr lvl="0" algn="ctr">
              <a:lnSpc>
                <a:spcPct val="99600"/>
              </a:lnSpc>
            </a:pPr>
            <a:r>
              <a:rPr lang="en-US" sz="2400" b="0" i="0" u="none" strike="noStrike">
                <a:solidFill>
                  <a:srgbClr val="222222"/>
                </a:solidFill>
                <a:latin typeface="Pretendard SemiBold"/>
              </a:rPr>
              <a:t>Clustering</a:t>
            </a:r>
          </a:p>
        </p:txBody>
      </p:sp>
      <p:sp>
        <p:nvSpPr>
          <p:cNvPr id="28" name="TextBox 28"/>
          <p:cNvSpPr txBox="1"/>
          <p:nvPr/>
        </p:nvSpPr>
        <p:spPr>
          <a:xfrm>
            <a:off x="9486900" y="5410200"/>
            <a:ext cx="3098800" cy="419100"/>
          </a:xfrm>
          <a:prstGeom prst="rect">
            <a:avLst/>
          </a:prstGeom>
        </p:spPr>
        <p:txBody>
          <a:bodyPr lIns="0" tIns="0" rIns="0" bIns="0" rtlCol="0" anchor="ctr"/>
          <a:lstStyle/>
          <a:p>
            <a:pPr lvl="0" algn="ctr">
              <a:lnSpc>
                <a:spcPct val="99600"/>
              </a:lnSpc>
            </a:pPr>
            <a:r>
              <a:rPr lang="en-US" sz="2400" b="0" i="0" u="none" strike="noStrike">
                <a:solidFill>
                  <a:srgbClr val="222222"/>
                </a:solidFill>
                <a:latin typeface="Pretendard SemiBold"/>
              </a:rPr>
              <a:t>Regression</a:t>
            </a:r>
          </a:p>
        </p:txBody>
      </p:sp>
      <p:sp>
        <p:nvSpPr>
          <p:cNvPr id="29" name="TextBox 29"/>
          <p:cNvSpPr txBox="1"/>
          <p:nvPr/>
        </p:nvSpPr>
        <p:spPr>
          <a:xfrm>
            <a:off x="13271500" y="5410200"/>
            <a:ext cx="3098800" cy="419100"/>
          </a:xfrm>
          <a:prstGeom prst="rect">
            <a:avLst/>
          </a:prstGeom>
        </p:spPr>
        <p:txBody>
          <a:bodyPr lIns="0" tIns="0" rIns="0" bIns="0" rtlCol="0" anchor="ctr"/>
          <a:lstStyle/>
          <a:p>
            <a:pPr lvl="0" algn="ctr">
              <a:lnSpc>
                <a:spcPct val="99600"/>
              </a:lnSpc>
            </a:pPr>
            <a:r>
              <a:rPr lang="en-US" sz="2400" b="0" i="0" u="none" strike="noStrike">
                <a:solidFill>
                  <a:srgbClr val="222222"/>
                </a:solidFill>
                <a:latin typeface="Pretendard SemiBold"/>
              </a:rPr>
              <a:t>Prediction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7000"/>
          </a:blip>
          <a:stretch>
            <a:fillRect/>
          </a:stretch>
        </p:blipFill>
        <p:spPr>
          <a:xfrm>
            <a:off x="-3060700" y="1854200"/>
            <a:ext cx="10401300" cy="10820400"/>
          </a:xfrm>
          <a:prstGeom prst="rect">
            <a:avLst/>
          </a:prstGeom>
        </p:spPr>
      </p:pic>
      <p:sp>
        <p:nvSpPr>
          <p:cNvPr id="3" name="TextBox 3"/>
          <p:cNvSpPr txBox="1"/>
          <p:nvPr/>
        </p:nvSpPr>
        <p:spPr>
          <a:xfrm>
            <a:off x="15481300" y="5207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4" name="Picture 4"/>
          <p:cNvPicPr>
            <a:picLocks noChangeAspect="1"/>
          </p:cNvPicPr>
          <p:nvPr/>
        </p:nvPicPr>
        <p:blipFill>
          <a:blip r:embed="rId3"/>
          <a:stretch>
            <a:fillRect/>
          </a:stretch>
        </p:blipFill>
        <p:spPr>
          <a:xfrm>
            <a:off x="787400" y="927100"/>
            <a:ext cx="16725900" cy="12700"/>
          </a:xfrm>
          <a:prstGeom prst="rect">
            <a:avLst/>
          </a:prstGeom>
        </p:spPr>
      </p:pic>
      <p:pic>
        <p:nvPicPr>
          <p:cNvPr id="5" name="Picture 5"/>
          <p:cNvPicPr>
            <a:picLocks noChangeAspect="1"/>
          </p:cNvPicPr>
          <p:nvPr/>
        </p:nvPicPr>
        <p:blipFill>
          <a:blip r:embed="rId4">
            <a:alphaModFix amt="80000"/>
          </a:blip>
          <a:stretch>
            <a:fillRect/>
          </a:stretch>
        </p:blipFill>
        <p:spPr>
          <a:xfrm>
            <a:off x="-1816100" y="2933700"/>
            <a:ext cx="21907500" cy="3581400"/>
          </a:xfrm>
          <a:prstGeom prst="rect">
            <a:avLst/>
          </a:prstGeom>
        </p:spPr>
      </p:pic>
      <p:pic>
        <p:nvPicPr>
          <p:cNvPr id="6" name="Picture 6"/>
          <p:cNvPicPr>
            <a:picLocks noChangeAspect="1"/>
          </p:cNvPicPr>
          <p:nvPr/>
        </p:nvPicPr>
        <p:blipFill>
          <a:blip r:embed="rId5"/>
          <a:stretch>
            <a:fillRect/>
          </a:stretch>
        </p:blipFill>
        <p:spPr>
          <a:xfrm rot="10800000">
            <a:off x="-698500" y="4279900"/>
            <a:ext cx="19507200" cy="12700"/>
          </a:xfrm>
          <a:prstGeom prst="rect">
            <a:avLst/>
          </a:prstGeom>
        </p:spPr>
      </p:pic>
      <p:sp>
        <p:nvSpPr>
          <p:cNvPr id="7" name="TextBox 7"/>
          <p:cNvSpPr txBox="1"/>
          <p:nvPr/>
        </p:nvSpPr>
        <p:spPr>
          <a:xfrm>
            <a:off x="711200" y="1320800"/>
            <a:ext cx="16827500" cy="1066800"/>
          </a:xfrm>
          <a:prstGeom prst="rect">
            <a:avLst/>
          </a:prstGeom>
        </p:spPr>
        <p:txBody>
          <a:bodyPr lIns="0" tIns="0" rIns="0" bIns="0" rtlCol="0" anchor="ctr"/>
          <a:lstStyle/>
          <a:p>
            <a:pPr lvl="0" algn="ctr">
              <a:lnSpc>
                <a:spcPct val="99600"/>
              </a:lnSpc>
            </a:pPr>
            <a:r>
              <a:rPr lang="en-US" sz="6000" b="0" i="0" u="none" strike="noStrike" spc="-100">
                <a:solidFill>
                  <a:srgbClr val="222222"/>
                </a:solidFill>
                <a:latin typeface="Pretendard SemiBold"/>
              </a:rPr>
              <a:t>Project Conclusion</a:t>
            </a:r>
          </a:p>
        </p:txBody>
      </p:sp>
      <p:pic>
        <p:nvPicPr>
          <p:cNvPr id="8" name="Picture 8"/>
          <p:cNvPicPr>
            <a:picLocks noChangeAspect="1"/>
          </p:cNvPicPr>
          <p:nvPr/>
        </p:nvPicPr>
        <p:blipFill>
          <a:blip r:embed="rId6"/>
          <a:stretch>
            <a:fillRect/>
          </a:stretch>
        </p:blipFill>
        <p:spPr>
          <a:xfrm>
            <a:off x="8420100" y="3543300"/>
            <a:ext cx="1447800" cy="1447800"/>
          </a:xfrm>
          <a:prstGeom prst="rect">
            <a:avLst/>
          </a:prstGeom>
        </p:spPr>
      </p:pic>
      <p:pic>
        <p:nvPicPr>
          <p:cNvPr id="9" name="Picture 9"/>
          <p:cNvPicPr>
            <a:picLocks noChangeAspect="1"/>
          </p:cNvPicPr>
          <p:nvPr/>
        </p:nvPicPr>
        <p:blipFill>
          <a:blip r:embed="rId7"/>
          <a:stretch>
            <a:fillRect/>
          </a:stretch>
        </p:blipFill>
        <p:spPr>
          <a:xfrm>
            <a:off x="8813800" y="3937000"/>
            <a:ext cx="660400" cy="673100"/>
          </a:xfrm>
          <a:prstGeom prst="rect">
            <a:avLst/>
          </a:prstGeom>
        </p:spPr>
      </p:pic>
      <p:grpSp>
        <p:nvGrpSpPr>
          <p:cNvPr id="10" name="Group 10"/>
          <p:cNvGrpSpPr/>
          <p:nvPr/>
        </p:nvGrpSpPr>
        <p:grpSpPr>
          <a:xfrm>
            <a:off x="2147483647" y="2147483647"/>
            <a:ext cx="2147483647" cy="2147483647"/>
            <a:chOff x="0" y="0"/>
            <a:chExt cx="0" cy="0"/>
          </a:xfrm>
        </p:grpSpPr>
      </p:grpSp>
      <p:pic>
        <p:nvPicPr>
          <p:cNvPr id="11" name="Picture 11"/>
          <p:cNvPicPr>
            <a:picLocks noChangeAspect="1"/>
          </p:cNvPicPr>
          <p:nvPr/>
        </p:nvPicPr>
        <p:blipFill>
          <a:blip r:embed="rId6"/>
          <a:stretch>
            <a:fillRect/>
          </a:stretch>
        </p:blipFill>
        <p:spPr>
          <a:xfrm>
            <a:off x="4838700" y="3543300"/>
            <a:ext cx="1447800" cy="1447800"/>
          </a:xfrm>
          <a:prstGeom prst="rect">
            <a:avLst/>
          </a:prstGeom>
        </p:spPr>
      </p:pic>
      <p:pic>
        <p:nvPicPr>
          <p:cNvPr id="12" name="Picture 12"/>
          <p:cNvPicPr>
            <a:picLocks noChangeAspect="1"/>
          </p:cNvPicPr>
          <p:nvPr/>
        </p:nvPicPr>
        <p:blipFill>
          <a:blip r:embed="rId8"/>
          <a:stretch>
            <a:fillRect/>
          </a:stretch>
        </p:blipFill>
        <p:spPr>
          <a:xfrm>
            <a:off x="5232400" y="3937000"/>
            <a:ext cx="673100" cy="673100"/>
          </a:xfrm>
          <a:prstGeom prst="rect">
            <a:avLst/>
          </a:prstGeom>
        </p:spPr>
      </p:pic>
      <p:grpSp>
        <p:nvGrpSpPr>
          <p:cNvPr id="13" name="Group 13"/>
          <p:cNvGrpSpPr/>
          <p:nvPr/>
        </p:nvGrpSpPr>
        <p:grpSpPr>
          <a:xfrm>
            <a:off x="2147483647" y="2147483647"/>
            <a:ext cx="2147483647" cy="2147483647"/>
            <a:chOff x="0" y="0"/>
            <a:chExt cx="0" cy="0"/>
          </a:xfrm>
        </p:grpSpPr>
      </p:grpSp>
      <p:pic>
        <p:nvPicPr>
          <p:cNvPr id="14" name="Picture 14"/>
          <p:cNvPicPr>
            <a:picLocks noChangeAspect="1"/>
          </p:cNvPicPr>
          <p:nvPr/>
        </p:nvPicPr>
        <p:blipFill>
          <a:blip r:embed="rId6"/>
          <a:stretch>
            <a:fillRect/>
          </a:stretch>
        </p:blipFill>
        <p:spPr>
          <a:xfrm>
            <a:off x="11988800" y="3543300"/>
            <a:ext cx="1447800" cy="1447800"/>
          </a:xfrm>
          <a:prstGeom prst="rect">
            <a:avLst/>
          </a:prstGeom>
        </p:spPr>
      </p:pic>
      <p:pic>
        <p:nvPicPr>
          <p:cNvPr id="15" name="Picture 15"/>
          <p:cNvPicPr>
            <a:picLocks noChangeAspect="1"/>
          </p:cNvPicPr>
          <p:nvPr/>
        </p:nvPicPr>
        <p:blipFill>
          <a:blip r:embed="rId9"/>
          <a:stretch>
            <a:fillRect/>
          </a:stretch>
        </p:blipFill>
        <p:spPr>
          <a:xfrm>
            <a:off x="12344400" y="3835400"/>
            <a:ext cx="762000" cy="762000"/>
          </a:xfrm>
          <a:prstGeom prst="rect">
            <a:avLst/>
          </a:prstGeom>
        </p:spPr>
      </p:pic>
      <p:pic>
        <p:nvPicPr>
          <p:cNvPr id="16" name="Picture 16"/>
          <p:cNvPicPr>
            <a:picLocks noChangeAspect="1"/>
          </p:cNvPicPr>
          <p:nvPr/>
        </p:nvPicPr>
        <p:blipFill>
          <a:blip r:embed="rId6"/>
          <a:stretch>
            <a:fillRect/>
          </a:stretch>
        </p:blipFill>
        <p:spPr>
          <a:xfrm>
            <a:off x="1270000" y="3543300"/>
            <a:ext cx="1447800" cy="1447800"/>
          </a:xfrm>
          <a:prstGeom prst="rect">
            <a:avLst/>
          </a:prstGeom>
        </p:spPr>
      </p:pic>
      <p:pic>
        <p:nvPicPr>
          <p:cNvPr id="17" name="Picture 17"/>
          <p:cNvPicPr>
            <a:picLocks noChangeAspect="1"/>
          </p:cNvPicPr>
          <p:nvPr/>
        </p:nvPicPr>
        <p:blipFill>
          <a:blip r:embed="rId6"/>
          <a:stretch>
            <a:fillRect/>
          </a:stretch>
        </p:blipFill>
        <p:spPr>
          <a:xfrm>
            <a:off x="15570200" y="3543300"/>
            <a:ext cx="1447800" cy="1447800"/>
          </a:xfrm>
          <a:prstGeom prst="rect">
            <a:avLst/>
          </a:prstGeom>
        </p:spPr>
      </p:pic>
      <p:pic>
        <p:nvPicPr>
          <p:cNvPr id="18" name="Picture 18"/>
          <p:cNvPicPr>
            <a:picLocks noChangeAspect="1"/>
          </p:cNvPicPr>
          <p:nvPr/>
        </p:nvPicPr>
        <p:blipFill>
          <a:blip r:embed="rId10"/>
          <a:stretch>
            <a:fillRect/>
          </a:stretch>
        </p:blipFill>
        <p:spPr>
          <a:xfrm>
            <a:off x="1612900" y="3898900"/>
            <a:ext cx="762000" cy="762000"/>
          </a:xfrm>
          <a:prstGeom prst="rect">
            <a:avLst/>
          </a:prstGeom>
        </p:spPr>
      </p:pic>
      <p:pic>
        <p:nvPicPr>
          <p:cNvPr id="19" name="Picture 19"/>
          <p:cNvPicPr>
            <a:picLocks noChangeAspect="1"/>
          </p:cNvPicPr>
          <p:nvPr/>
        </p:nvPicPr>
        <p:blipFill>
          <a:blip r:embed="rId11"/>
          <a:stretch>
            <a:fillRect/>
          </a:stretch>
        </p:blipFill>
        <p:spPr>
          <a:xfrm>
            <a:off x="15913100" y="3898900"/>
            <a:ext cx="762000" cy="762000"/>
          </a:xfrm>
          <a:prstGeom prst="rect">
            <a:avLst/>
          </a:prstGeom>
        </p:spPr>
      </p:pic>
      <p:sp>
        <p:nvSpPr>
          <p:cNvPr id="20" name="TextBox 20"/>
          <p:cNvSpPr txBox="1"/>
          <p:nvPr/>
        </p:nvSpPr>
        <p:spPr>
          <a:xfrm>
            <a:off x="444500" y="5511800"/>
            <a:ext cx="3098800" cy="419100"/>
          </a:xfrm>
          <a:prstGeom prst="rect">
            <a:avLst/>
          </a:prstGeom>
        </p:spPr>
        <p:txBody>
          <a:bodyPr lIns="0" tIns="0" rIns="0" bIns="0" rtlCol="0" anchor="ctr"/>
          <a:lstStyle/>
          <a:p>
            <a:pPr lvl="0" algn="ctr">
              <a:lnSpc>
                <a:spcPct val="99600"/>
              </a:lnSpc>
            </a:pPr>
            <a:r>
              <a:rPr lang="en-US" sz="2400" b="0" i="0" u="none" strike="noStrike">
                <a:solidFill>
                  <a:srgbClr val="222222"/>
                </a:solidFill>
                <a:latin typeface="Pretendard SemiBold"/>
              </a:rPr>
              <a:t>Clustering</a:t>
            </a:r>
          </a:p>
        </p:txBody>
      </p:sp>
      <p:sp>
        <p:nvSpPr>
          <p:cNvPr id="21" name="TextBox 21"/>
          <p:cNvSpPr txBox="1"/>
          <p:nvPr/>
        </p:nvSpPr>
        <p:spPr>
          <a:xfrm>
            <a:off x="444500" y="6769100"/>
            <a:ext cx="3098800" cy="2133600"/>
          </a:xfrm>
          <a:prstGeom prst="rect">
            <a:avLst/>
          </a:prstGeom>
        </p:spPr>
        <p:txBody>
          <a:bodyPr lIns="0" tIns="0" rIns="0" bIns="0" rtlCol="0" anchor="t"/>
          <a:lstStyle/>
          <a:p>
            <a:pPr lvl="0" algn="ctr">
              <a:lnSpc>
                <a:spcPct val="132800"/>
              </a:lnSpc>
            </a:pPr>
            <a:r>
              <a:rPr lang="en-US" sz="2200" b="0" i="0" u="none" strike="noStrike">
                <a:solidFill>
                  <a:srgbClr val="222222">
                    <a:alpha val="80000"/>
                  </a:srgbClr>
                </a:solidFill>
                <a:latin typeface="Pretendard Regular"/>
              </a:rPr>
              <a:t>- Grouped customers</a:t>
            </a:r>
          </a:p>
          <a:p>
            <a:pPr lvl="0" algn="ctr">
              <a:lnSpc>
                <a:spcPct val="132800"/>
              </a:lnSpc>
            </a:pPr>
            <a:r>
              <a:rPr lang="en-US" sz="2200" b="0" i="0" u="none" strike="noStrike">
                <a:solidFill>
                  <a:srgbClr val="222222">
                    <a:alpha val="80000"/>
                  </a:srgbClr>
                </a:solidFill>
                <a:latin typeface="Pretendard Regular"/>
              </a:rPr>
              <a:t>- Based on scores</a:t>
            </a:r>
          </a:p>
          <a:p>
            <a:pPr lvl="0" algn="ctr">
              <a:lnSpc>
                <a:spcPct val="132800"/>
              </a:lnSpc>
            </a:pPr>
            <a:r>
              <a:rPr lang="en-US" sz="2200" b="0" i="0" u="none" strike="noStrike">
                <a:solidFill>
                  <a:srgbClr val="222222">
                    <a:alpha val="80000"/>
                  </a:srgbClr>
                </a:solidFill>
                <a:latin typeface="Pretendard Regular"/>
              </a:rPr>
              <a:t>- Personal, health</a:t>
            </a:r>
          </a:p>
          <a:p>
            <a:pPr lvl="0" algn="ctr">
              <a:lnSpc>
                <a:spcPct val="132800"/>
              </a:lnSpc>
            </a:pPr>
            <a:r>
              <a:rPr lang="en-US" sz="2200" b="0" i="0" u="none" strike="noStrike">
                <a:solidFill>
                  <a:srgbClr val="222222">
                    <a:alpha val="80000"/>
                  </a:srgbClr>
                </a:solidFill>
                <a:latin typeface="Pretendard Regular"/>
              </a:rPr>
              <a:t>- Credit aspects</a:t>
            </a:r>
          </a:p>
          <a:p>
            <a:pPr lvl="0" algn="ctr">
              <a:lnSpc>
                <a:spcPct val="132800"/>
              </a:lnSpc>
            </a:pPr>
            <a:r>
              <a:rPr lang="en-US" sz="2200" b="0" i="0" u="none" strike="noStrike">
                <a:solidFill>
                  <a:srgbClr val="222222">
                    <a:alpha val="80000"/>
                  </a:srgbClr>
                </a:solidFill>
                <a:latin typeface="Pretendard Regular"/>
              </a:rPr>
              <a:t>- Identified patterns</a:t>
            </a:r>
          </a:p>
        </p:txBody>
      </p:sp>
      <p:sp>
        <p:nvSpPr>
          <p:cNvPr id="22" name="TextBox 22"/>
          <p:cNvSpPr txBox="1"/>
          <p:nvPr/>
        </p:nvSpPr>
        <p:spPr>
          <a:xfrm>
            <a:off x="4013200" y="5511800"/>
            <a:ext cx="3098800" cy="419100"/>
          </a:xfrm>
          <a:prstGeom prst="rect">
            <a:avLst/>
          </a:prstGeom>
        </p:spPr>
        <p:txBody>
          <a:bodyPr lIns="0" tIns="0" rIns="0" bIns="0" rtlCol="0" anchor="ctr"/>
          <a:lstStyle/>
          <a:p>
            <a:pPr lvl="0" algn="ctr">
              <a:lnSpc>
                <a:spcPct val="99600"/>
              </a:lnSpc>
            </a:pPr>
            <a:r>
              <a:rPr lang="en-US" sz="2400" b="0" i="0" u="none" strike="noStrike">
                <a:solidFill>
                  <a:srgbClr val="222222"/>
                </a:solidFill>
                <a:latin typeface="Pretendard SemiBold"/>
              </a:rPr>
              <a:t>Regression</a:t>
            </a:r>
          </a:p>
        </p:txBody>
      </p:sp>
      <p:sp>
        <p:nvSpPr>
          <p:cNvPr id="23" name="TextBox 23"/>
          <p:cNvSpPr txBox="1"/>
          <p:nvPr/>
        </p:nvSpPr>
        <p:spPr>
          <a:xfrm>
            <a:off x="4025900" y="6769100"/>
            <a:ext cx="3098800" cy="2133600"/>
          </a:xfrm>
          <a:prstGeom prst="rect">
            <a:avLst/>
          </a:prstGeom>
        </p:spPr>
        <p:txBody>
          <a:bodyPr lIns="0" tIns="0" rIns="0" bIns="0" rtlCol="0" anchor="t"/>
          <a:lstStyle/>
          <a:p>
            <a:pPr lvl="0" algn="ctr">
              <a:lnSpc>
                <a:spcPct val="132800"/>
              </a:lnSpc>
            </a:pPr>
            <a:r>
              <a:rPr lang="en-US" sz="2200" b="0" i="0" u="none" strike="noStrike">
                <a:solidFill>
                  <a:srgbClr val="222222">
                    <a:alpha val="80000"/>
                  </a:srgbClr>
                </a:solidFill>
                <a:latin typeface="Pretendard Regular"/>
              </a:rPr>
              <a:t>- Cluster models</a:t>
            </a:r>
          </a:p>
          <a:p>
            <a:pPr lvl="0" algn="ctr">
              <a:lnSpc>
                <a:spcPct val="132800"/>
              </a:lnSpc>
            </a:pPr>
            <a:r>
              <a:rPr lang="en-US" sz="2200" b="0" i="0" u="none" strike="noStrike">
                <a:solidFill>
                  <a:srgbClr val="222222">
                    <a:alpha val="80000"/>
                  </a:srgbClr>
                </a:solidFill>
                <a:latin typeface="Pretendard Regular"/>
              </a:rPr>
              <a:t>- Linear approach</a:t>
            </a:r>
          </a:p>
          <a:p>
            <a:pPr lvl="0" algn="ctr">
              <a:lnSpc>
                <a:spcPct val="132800"/>
              </a:lnSpc>
            </a:pPr>
            <a:r>
              <a:rPr lang="en-US" sz="2200" b="0" i="0" u="none" strike="noStrike">
                <a:solidFill>
                  <a:srgbClr val="222222">
                    <a:alpha val="80000"/>
                  </a:srgbClr>
                </a:solidFill>
                <a:latin typeface="Pretendard Regular"/>
              </a:rPr>
              <a:t>- Predict premiums</a:t>
            </a:r>
          </a:p>
          <a:p>
            <a:pPr lvl="0" algn="ctr">
              <a:lnSpc>
                <a:spcPct val="132800"/>
              </a:lnSpc>
            </a:pPr>
            <a:r>
              <a:rPr lang="en-US" sz="2200" b="0" i="0" u="none" strike="noStrike">
                <a:solidFill>
                  <a:srgbClr val="222222">
                    <a:alpha val="80000"/>
                  </a:srgbClr>
                </a:solidFill>
                <a:latin typeface="Pretendard Regular"/>
              </a:rPr>
              <a:t>- Limited power</a:t>
            </a:r>
          </a:p>
          <a:p>
            <a:pPr lvl="0" algn="ctr">
              <a:lnSpc>
                <a:spcPct val="132800"/>
              </a:lnSpc>
            </a:pPr>
            <a:r>
              <a:rPr lang="en-US" sz="2200" b="0" i="0" u="none" strike="noStrike">
                <a:solidFill>
                  <a:srgbClr val="222222">
                    <a:alpha val="80000"/>
                  </a:srgbClr>
                </a:solidFill>
                <a:latin typeface="Pretendard Regular"/>
              </a:rPr>
              <a:t>- R² near zero</a:t>
            </a:r>
          </a:p>
        </p:txBody>
      </p:sp>
      <p:sp>
        <p:nvSpPr>
          <p:cNvPr id="24" name="TextBox 24"/>
          <p:cNvSpPr txBox="1"/>
          <p:nvPr/>
        </p:nvSpPr>
        <p:spPr>
          <a:xfrm>
            <a:off x="7594600" y="5511800"/>
            <a:ext cx="3098800" cy="419100"/>
          </a:xfrm>
          <a:prstGeom prst="rect">
            <a:avLst/>
          </a:prstGeom>
        </p:spPr>
        <p:txBody>
          <a:bodyPr lIns="0" tIns="0" rIns="0" bIns="0" rtlCol="0" anchor="ctr"/>
          <a:lstStyle/>
          <a:p>
            <a:pPr lvl="0" algn="ctr">
              <a:lnSpc>
                <a:spcPct val="99600"/>
              </a:lnSpc>
            </a:pPr>
            <a:r>
              <a:rPr lang="en-US" sz="2400" b="0" i="0" u="none" strike="noStrike">
                <a:solidFill>
                  <a:srgbClr val="222222"/>
                </a:solidFill>
                <a:latin typeface="Pretendard SemiBold"/>
              </a:rPr>
              <a:t>Limitations</a:t>
            </a:r>
          </a:p>
        </p:txBody>
      </p:sp>
      <p:sp>
        <p:nvSpPr>
          <p:cNvPr id="25" name="TextBox 25"/>
          <p:cNvSpPr txBox="1"/>
          <p:nvPr/>
        </p:nvSpPr>
        <p:spPr>
          <a:xfrm>
            <a:off x="7594600" y="6769100"/>
            <a:ext cx="3098800" cy="2133600"/>
          </a:xfrm>
          <a:prstGeom prst="rect">
            <a:avLst/>
          </a:prstGeom>
        </p:spPr>
        <p:txBody>
          <a:bodyPr lIns="0" tIns="0" rIns="0" bIns="0" rtlCol="0" anchor="t"/>
          <a:lstStyle/>
          <a:p>
            <a:pPr lvl="0" algn="ctr">
              <a:lnSpc>
                <a:spcPct val="132800"/>
              </a:lnSpc>
            </a:pPr>
            <a:r>
              <a:rPr lang="en-US" sz="2200" b="0" i="0" u="none" strike="noStrike">
                <a:solidFill>
                  <a:srgbClr val="222222">
                    <a:alpha val="80000"/>
                  </a:srgbClr>
                </a:solidFill>
                <a:latin typeface="Pretendard Regular"/>
              </a:rPr>
              <a:t>- Low diversity</a:t>
            </a:r>
          </a:p>
          <a:p>
            <a:pPr lvl="0" algn="ctr">
              <a:lnSpc>
                <a:spcPct val="132800"/>
              </a:lnSpc>
            </a:pPr>
            <a:r>
              <a:rPr lang="en-US" sz="2200" b="0" i="0" u="none" strike="noStrike">
                <a:solidFill>
                  <a:srgbClr val="222222">
                    <a:alpha val="80000"/>
                  </a:srgbClr>
                </a:solidFill>
                <a:latin typeface="Pretendard Regular"/>
              </a:rPr>
              <a:t>- Average-centric</a:t>
            </a:r>
          </a:p>
          <a:p>
            <a:pPr lvl="0" algn="ctr">
              <a:lnSpc>
                <a:spcPct val="132800"/>
              </a:lnSpc>
            </a:pPr>
            <a:r>
              <a:rPr lang="en-US" sz="2200" b="0" i="0" u="none" strike="noStrike">
                <a:solidFill>
                  <a:srgbClr val="222222">
                    <a:alpha val="80000"/>
                  </a:srgbClr>
                </a:solidFill>
                <a:latin typeface="Pretendard Regular"/>
              </a:rPr>
              <a:t>- High premium gap</a:t>
            </a:r>
          </a:p>
          <a:p>
            <a:pPr lvl="0" algn="ctr">
              <a:lnSpc>
                <a:spcPct val="132800"/>
              </a:lnSpc>
            </a:pPr>
            <a:r>
              <a:rPr lang="en-US" sz="2200" b="0" i="0" u="none" strike="noStrike">
                <a:solidFill>
                  <a:srgbClr val="222222">
                    <a:alpha val="80000"/>
                  </a:srgbClr>
                </a:solidFill>
                <a:latin typeface="Pretendard Regular"/>
              </a:rPr>
              <a:t>- Simple model</a:t>
            </a:r>
          </a:p>
          <a:p>
            <a:pPr lvl="0" algn="ctr">
              <a:lnSpc>
                <a:spcPct val="132800"/>
              </a:lnSpc>
            </a:pPr>
            <a:r>
              <a:rPr lang="en-US" sz="2200" b="0" i="0" u="none" strike="noStrike">
                <a:solidFill>
                  <a:srgbClr val="222222">
                    <a:alpha val="80000"/>
                  </a:srgbClr>
                </a:solidFill>
                <a:latin typeface="Pretendard Regular"/>
              </a:rPr>
              <a:t>- Complex patterns</a:t>
            </a:r>
          </a:p>
        </p:txBody>
      </p:sp>
      <p:sp>
        <p:nvSpPr>
          <p:cNvPr id="26" name="TextBox 26"/>
          <p:cNvSpPr txBox="1"/>
          <p:nvPr/>
        </p:nvSpPr>
        <p:spPr>
          <a:xfrm>
            <a:off x="11163300" y="5511800"/>
            <a:ext cx="3098800" cy="419100"/>
          </a:xfrm>
          <a:prstGeom prst="rect">
            <a:avLst/>
          </a:prstGeom>
        </p:spPr>
        <p:txBody>
          <a:bodyPr lIns="0" tIns="0" rIns="0" bIns="0" rtlCol="0" anchor="ctr"/>
          <a:lstStyle/>
          <a:p>
            <a:pPr lvl="0" algn="ctr">
              <a:lnSpc>
                <a:spcPct val="99600"/>
              </a:lnSpc>
            </a:pPr>
            <a:r>
              <a:rPr lang="en-US" sz="2400" b="0" i="0" u="none" strike="noStrike">
                <a:solidFill>
                  <a:srgbClr val="222222"/>
                </a:solidFill>
                <a:latin typeface="Pretendard SemiBold"/>
              </a:rPr>
              <a:t>Visualization</a:t>
            </a:r>
          </a:p>
        </p:txBody>
      </p:sp>
      <p:sp>
        <p:nvSpPr>
          <p:cNvPr id="27" name="TextBox 27"/>
          <p:cNvSpPr txBox="1"/>
          <p:nvPr/>
        </p:nvSpPr>
        <p:spPr>
          <a:xfrm>
            <a:off x="11176000" y="6769100"/>
            <a:ext cx="3098800" cy="2133600"/>
          </a:xfrm>
          <a:prstGeom prst="rect">
            <a:avLst/>
          </a:prstGeom>
        </p:spPr>
        <p:txBody>
          <a:bodyPr lIns="0" tIns="0" rIns="0" bIns="0" rtlCol="0" anchor="t"/>
          <a:lstStyle/>
          <a:p>
            <a:pPr lvl="0" algn="ctr">
              <a:lnSpc>
                <a:spcPct val="132800"/>
              </a:lnSpc>
            </a:pPr>
            <a:r>
              <a:rPr lang="en-US" sz="2200" b="0" i="0" u="none" strike="noStrike">
                <a:solidFill>
                  <a:srgbClr val="222222">
                    <a:alpha val="80000"/>
                  </a:srgbClr>
                </a:solidFill>
                <a:latin typeface="Pretendard Regular"/>
              </a:rPr>
              <a:t>- Scatter plots</a:t>
            </a:r>
          </a:p>
          <a:p>
            <a:pPr lvl="0" algn="ctr">
              <a:lnSpc>
                <a:spcPct val="132800"/>
              </a:lnSpc>
            </a:pPr>
            <a:r>
              <a:rPr lang="en-US" sz="2200" b="0" i="0" u="none" strike="noStrike">
                <a:solidFill>
                  <a:srgbClr val="222222">
                    <a:alpha val="80000"/>
                  </a:srgbClr>
                </a:solidFill>
                <a:latin typeface="Pretendard Regular"/>
              </a:rPr>
              <a:t>- Horizontal trend</a:t>
            </a:r>
          </a:p>
          <a:p>
            <a:pPr lvl="0" algn="ctr">
              <a:lnSpc>
                <a:spcPct val="132800"/>
              </a:lnSpc>
            </a:pPr>
            <a:r>
              <a:rPr lang="en-US" sz="2200" b="0" i="0" u="none" strike="noStrike">
                <a:solidFill>
                  <a:srgbClr val="222222">
                    <a:alpha val="80000"/>
                  </a:srgbClr>
                </a:solidFill>
                <a:latin typeface="Pretendard Regular"/>
              </a:rPr>
              <a:t>- Cluster overlap</a:t>
            </a:r>
          </a:p>
          <a:p>
            <a:pPr lvl="0" algn="ctr">
              <a:lnSpc>
                <a:spcPct val="132800"/>
              </a:lnSpc>
            </a:pPr>
            <a:r>
              <a:rPr lang="en-US" sz="2200" b="0" i="0" u="none" strike="noStrike">
                <a:solidFill>
                  <a:srgbClr val="222222">
                    <a:alpha val="80000"/>
                  </a:srgbClr>
                </a:solidFill>
                <a:latin typeface="Pretendard Regular"/>
              </a:rPr>
              <a:t>- Limited separation</a:t>
            </a:r>
          </a:p>
          <a:p>
            <a:pPr lvl="0" algn="ctr">
              <a:lnSpc>
                <a:spcPct val="132800"/>
              </a:lnSpc>
            </a:pPr>
            <a:r>
              <a:rPr lang="en-US" sz="2200" b="0" i="0" u="none" strike="noStrike">
                <a:solidFill>
                  <a:srgbClr val="222222">
                    <a:alpha val="80000"/>
                  </a:srgbClr>
                </a:solidFill>
                <a:latin typeface="Pretendard Regular"/>
              </a:rPr>
              <a:t>- Need improvement</a:t>
            </a:r>
          </a:p>
        </p:txBody>
      </p:sp>
      <p:sp>
        <p:nvSpPr>
          <p:cNvPr id="28" name="TextBox 28"/>
          <p:cNvSpPr txBox="1"/>
          <p:nvPr/>
        </p:nvSpPr>
        <p:spPr>
          <a:xfrm>
            <a:off x="14744700" y="5511800"/>
            <a:ext cx="3098800" cy="419100"/>
          </a:xfrm>
          <a:prstGeom prst="rect">
            <a:avLst/>
          </a:prstGeom>
        </p:spPr>
        <p:txBody>
          <a:bodyPr lIns="0" tIns="0" rIns="0" bIns="0" rtlCol="0" anchor="ctr"/>
          <a:lstStyle/>
          <a:p>
            <a:pPr lvl="0" algn="ctr">
              <a:lnSpc>
                <a:spcPct val="99600"/>
              </a:lnSpc>
            </a:pPr>
            <a:r>
              <a:rPr lang="en-US" sz="2400" b="0" i="0" u="none" strike="noStrike">
                <a:solidFill>
                  <a:srgbClr val="222222"/>
                </a:solidFill>
                <a:latin typeface="Pretendard SemiBold"/>
              </a:rPr>
              <a:t>Overall Impact</a:t>
            </a:r>
          </a:p>
        </p:txBody>
      </p:sp>
      <p:sp>
        <p:nvSpPr>
          <p:cNvPr id="29" name="TextBox 29"/>
          <p:cNvSpPr txBox="1"/>
          <p:nvPr/>
        </p:nvSpPr>
        <p:spPr>
          <a:xfrm>
            <a:off x="14744700" y="6769100"/>
            <a:ext cx="3098800" cy="2133600"/>
          </a:xfrm>
          <a:prstGeom prst="rect">
            <a:avLst/>
          </a:prstGeom>
        </p:spPr>
        <p:txBody>
          <a:bodyPr lIns="0" tIns="0" rIns="0" bIns="0" rtlCol="0" anchor="t"/>
          <a:lstStyle/>
          <a:p>
            <a:pPr lvl="0" algn="ctr">
              <a:lnSpc>
                <a:spcPct val="132800"/>
              </a:lnSpc>
            </a:pPr>
            <a:r>
              <a:rPr lang="en-US" sz="2200" b="0" i="0" u="none" strike="noStrike">
                <a:solidFill>
                  <a:srgbClr val="222222">
                    <a:alpha val="80000"/>
                  </a:srgbClr>
                </a:solidFill>
                <a:latin typeface="Pretendard Regular"/>
              </a:rPr>
              <a:t>- End-to-end process</a:t>
            </a:r>
          </a:p>
          <a:p>
            <a:pPr lvl="0" algn="ctr">
              <a:lnSpc>
                <a:spcPct val="132800"/>
              </a:lnSpc>
            </a:pPr>
            <a:r>
              <a:rPr lang="en-US" sz="2200" b="0" i="0" u="none" strike="noStrike">
                <a:solidFill>
                  <a:srgbClr val="222222">
                    <a:alpha val="80000"/>
                  </a:srgbClr>
                </a:solidFill>
                <a:latin typeface="Pretendard Regular"/>
              </a:rPr>
              <a:t>- Data to prediction</a:t>
            </a:r>
          </a:p>
          <a:p>
            <a:pPr lvl="0" algn="ctr">
              <a:lnSpc>
                <a:spcPct val="132800"/>
              </a:lnSpc>
            </a:pPr>
            <a:r>
              <a:rPr lang="en-US" sz="2200" b="0" i="0" u="none" strike="noStrike">
                <a:solidFill>
                  <a:srgbClr val="222222">
                    <a:alpha val="80000"/>
                  </a:srgbClr>
                </a:solidFill>
                <a:latin typeface="Pretendard Regular"/>
              </a:rPr>
              <a:t>- Insights gained</a:t>
            </a:r>
          </a:p>
          <a:p>
            <a:pPr lvl="0" algn="ctr">
              <a:lnSpc>
                <a:spcPct val="132800"/>
              </a:lnSpc>
            </a:pPr>
            <a:r>
              <a:rPr lang="en-US" sz="2200" b="0" i="0" u="none" strike="noStrike">
                <a:solidFill>
                  <a:srgbClr val="222222">
                    <a:alpha val="80000"/>
                  </a:srgbClr>
                </a:solidFill>
                <a:latin typeface="Pretendard Regular"/>
              </a:rPr>
              <a:t>- Areas for growth</a:t>
            </a:r>
          </a:p>
          <a:p>
            <a:pPr lvl="0" algn="ctr">
              <a:lnSpc>
                <a:spcPct val="132800"/>
              </a:lnSpc>
            </a:pPr>
            <a:r>
              <a:rPr lang="en-US" sz="2200" b="0" i="0" u="none" strike="noStrike">
                <a:solidFill>
                  <a:srgbClr val="222222">
                    <a:alpha val="80000"/>
                  </a:srgbClr>
                </a:solidFill>
                <a:latin typeface="Pretendard Regular"/>
              </a:rPr>
              <a:t>- Future potential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blip>
          <a:stretch>
            <a:fillRect/>
          </a:stretch>
        </p:blipFill>
        <p:spPr>
          <a:xfrm>
            <a:off x="-1587500" y="4356100"/>
            <a:ext cx="7213600" cy="6959600"/>
          </a:xfrm>
          <a:prstGeom prst="rect">
            <a:avLst/>
          </a:prstGeom>
        </p:spPr>
      </p:pic>
      <p:pic>
        <p:nvPicPr>
          <p:cNvPr id="3" name="Picture 3"/>
          <p:cNvPicPr>
            <a:picLocks noChangeAspect="1"/>
          </p:cNvPicPr>
          <p:nvPr/>
        </p:nvPicPr>
        <p:blipFill>
          <a:blip r:embed="rId3">
            <a:alphaModFix amt="22000"/>
          </a:blip>
          <a:stretch>
            <a:fillRect/>
          </a:stretch>
        </p:blipFill>
        <p:spPr>
          <a:xfrm>
            <a:off x="9067800" y="-1866900"/>
            <a:ext cx="10401300" cy="10820400"/>
          </a:xfrm>
          <a:prstGeom prst="rect">
            <a:avLst/>
          </a:prstGeom>
        </p:spPr>
      </p:pic>
      <p:sp>
        <p:nvSpPr>
          <p:cNvPr id="4" name="TextBox 4"/>
          <p:cNvSpPr txBox="1"/>
          <p:nvPr/>
        </p:nvSpPr>
        <p:spPr>
          <a:xfrm>
            <a:off x="15481300" y="5207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5" name="Picture 5"/>
          <p:cNvPicPr>
            <a:picLocks noChangeAspect="1"/>
          </p:cNvPicPr>
          <p:nvPr/>
        </p:nvPicPr>
        <p:blipFill>
          <a:blip r:embed="rId4"/>
          <a:stretch>
            <a:fillRect/>
          </a:stretch>
        </p:blipFill>
        <p:spPr>
          <a:xfrm>
            <a:off x="787400" y="927100"/>
            <a:ext cx="16725900" cy="12700"/>
          </a:xfrm>
          <a:prstGeom prst="rect">
            <a:avLst/>
          </a:prstGeom>
        </p:spPr>
      </p:pic>
      <p:pic>
        <p:nvPicPr>
          <p:cNvPr id="6" name="Picture 6"/>
          <p:cNvPicPr>
            <a:picLocks noChangeAspect="1"/>
          </p:cNvPicPr>
          <p:nvPr/>
        </p:nvPicPr>
        <p:blipFill>
          <a:blip r:embed="rId5">
            <a:alphaModFix amt="80000"/>
          </a:blip>
          <a:stretch>
            <a:fillRect/>
          </a:stretch>
        </p:blipFill>
        <p:spPr>
          <a:xfrm>
            <a:off x="9258300" y="1612900"/>
            <a:ext cx="8001000" cy="4064000"/>
          </a:xfrm>
          <a:prstGeom prst="rect">
            <a:avLst/>
          </a:prstGeom>
        </p:spPr>
      </p:pic>
      <p:pic>
        <p:nvPicPr>
          <p:cNvPr id="7" name="Picture 7"/>
          <p:cNvPicPr>
            <a:picLocks noChangeAspect="1"/>
          </p:cNvPicPr>
          <p:nvPr/>
        </p:nvPicPr>
        <p:blipFill>
          <a:blip r:embed="rId6">
            <a:alphaModFix amt="80000"/>
          </a:blip>
          <a:stretch>
            <a:fillRect/>
          </a:stretch>
        </p:blipFill>
        <p:spPr>
          <a:xfrm>
            <a:off x="9258300" y="5892800"/>
            <a:ext cx="8001000" cy="3746500"/>
          </a:xfrm>
          <a:prstGeom prst="rect">
            <a:avLst/>
          </a:prstGeom>
        </p:spPr>
      </p:pic>
      <p:pic>
        <p:nvPicPr>
          <p:cNvPr id="8" name="Picture 8"/>
          <p:cNvPicPr>
            <a:picLocks noChangeAspect="1"/>
          </p:cNvPicPr>
          <p:nvPr/>
        </p:nvPicPr>
        <p:blipFill>
          <a:blip r:embed="rId5">
            <a:alphaModFix amt="80000"/>
          </a:blip>
          <a:stretch>
            <a:fillRect/>
          </a:stretch>
        </p:blipFill>
        <p:spPr>
          <a:xfrm>
            <a:off x="1028700" y="1612900"/>
            <a:ext cx="8001000" cy="4064000"/>
          </a:xfrm>
          <a:prstGeom prst="rect">
            <a:avLst/>
          </a:prstGeom>
          <a:effectLst>
            <a:outerShdw blurRad="164675" dist="375352" dir="2700000">
              <a:srgbClr val="FFFFFF">
                <a:alpha val="50000"/>
              </a:srgbClr>
            </a:outerShdw>
          </a:effectLst>
        </p:spPr>
      </p:pic>
      <p:pic>
        <p:nvPicPr>
          <p:cNvPr id="9" name="Picture 9"/>
          <p:cNvPicPr>
            <a:picLocks noChangeAspect="1"/>
          </p:cNvPicPr>
          <p:nvPr/>
        </p:nvPicPr>
        <p:blipFill>
          <a:blip r:embed="rId7"/>
          <a:stretch>
            <a:fillRect/>
          </a:stretch>
        </p:blipFill>
        <p:spPr>
          <a:xfrm>
            <a:off x="1028700" y="5892800"/>
            <a:ext cx="8001000" cy="3746500"/>
          </a:xfrm>
          <a:prstGeom prst="rect">
            <a:avLst/>
          </a:prstGeom>
        </p:spPr>
      </p:pic>
      <p:sp>
        <p:nvSpPr>
          <p:cNvPr id="10" name="TextBox 10"/>
          <p:cNvSpPr txBox="1"/>
          <p:nvPr/>
        </p:nvSpPr>
        <p:spPr>
          <a:xfrm>
            <a:off x="1384300" y="2781300"/>
            <a:ext cx="7404100" cy="889000"/>
          </a:xfrm>
          <a:prstGeom prst="rect">
            <a:avLst/>
          </a:prstGeom>
        </p:spPr>
        <p:txBody>
          <a:bodyPr lIns="0" tIns="0" rIns="0" bIns="0" rtlCol="0" anchor="b"/>
          <a:lstStyle/>
          <a:p>
            <a:pPr lvl="0" algn="l">
              <a:lnSpc>
                <a:spcPct val="107899"/>
              </a:lnSpc>
            </a:pPr>
            <a:r>
              <a:rPr lang="en-US" sz="5000" b="0" i="0" u="none" strike="noStrike">
                <a:solidFill>
                  <a:srgbClr val="222222">
                    <a:alpha val="80000"/>
                  </a:srgbClr>
                </a:solidFill>
                <a:latin typeface="Pretendard SemiBold"/>
              </a:rPr>
              <a:t>Future Improvements</a:t>
            </a:r>
          </a:p>
        </p:txBody>
      </p:sp>
      <p:sp>
        <p:nvSpPr>
          <p:cNvPr id="11" name="TextBox 11"/>
          <p:cNvSpPr txBox="1"/>
          <p:nvPr/>
        </p:nvSpPr>
        <p:spPr>
          <a:xfrm>
            <a:off x="1384300" y="4292600"/>
            <a:ext cx="7327900" cy="939800"/>
          </a:xfrm>
          <a:prstGeom prst="rect">
            <a:avLst/>
          </a:prstGeom>
        </p:spPr>
        <p:txBody>
          <a:bodyPr lIns="0" tIns="0" rIns="0" bIns="0" rtlCol="0" anchor="t"/>
          <a:lstStyle/>
          <a:p>
            <a:pPr lvl="0" algn="l">
              <a:lnSpc>
                <a:spcPct val="116199"/>
              </a:lnSpc>
            </a:pPr>
            <a:r>
              <a:rPr lang="en-US" sz="1800" b="0" i="0" u="none" strike="noStrike" dirty="0">
                <a:solidFill>
                  <a:srgbClr val="222222">
                    <a:alpha val="80000"/>
                  </a:srgbClr>
                </a:solidFill>
                <a:latin typeface="Pretendard Regular"/>
              </a:rPr>
              <a:t>Our project has laid a foundation for premium prediction, but there's room for significant enhancements. We've identified key areas that could dramatically improve our model's accuracy and applicability.</a:t>
            </a:r>
          </a:p>
        </p:txBody>
      </p:sp>
      <p:pic>
        <p:nvPicPr>
          <p:cNvPr id="12" name="Picture 12"/>
          <p:cNvPicPr>
            <a:picLocks noChangeAspect="1"/>
          </p:cNvPicPr>
          <p:nvPr/>
        </p:nvPicPr>
        <p:blipFill>
          <a:blip r:embed="rId8"/>
          <a:stretch>
            <a:fillRect/>
          </a:stretch>
        </p:blipFill>
        <p:spPr>
          <a:xfrm>
            <a:off x="1409700" y="4000500"/>
            <a:ext cx="7239000" cy="12700"/>
          </a:xfrm>
          <a:prstGeom prst="rect">
            <a:avLst/>
          </a:prstGeom>
        </p:spPr>
      </p:pic>
      <p:sp>
        <p:nvSpPr>
          <p:cNvPr id="13" name="TextBox 13"/>
          <p:cNvSpPr txBox="1"/>
          <p:nvPr/>
        </p:nvSpPr>
        <p:spPr>
          <a:xfrm>
            <a:off x="9626600" y="1993900"/>
            <a:ext cx="7340600" cy="8128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Enhancing Model Performance and Predictive Power</a:t>
            </a:r>
          </a:p>
        </p:txBody>
      </p:sp>
      <p:sp>
        <p:nvSpPr>
          <p:cNvPr id="14" name="TextBox 14"/>
          <p:cNvSpPr txBox="1"/>
          <p:nvPr/>
        </p:nvSpPr>
        <p:spPr>
          <a:xfrm>
            <a:off x="9626600" y="3086100"/>
            <a:ext cx="7327900" cy="2133600"/>
          </a:xfrm>
          <a:prstGeom prst="rect">
            <a:avLst/>
          </a:prstGeom>
        </p:spPr>
        <p:txBody>
          <a:bodyPr lIns="0" tIns="0" rIns="0" bIns="0" rtlCol="0" anchor="t"/>
          <a:lstStyle/>
          <a:p>
            <a:pPr lvl="0" algn="l">
              <a:lnSpc>
                <a:spcPct val="132800"/>
              </a:lnSpc>
            </a:pPr>
            <a:r>
              <a:rPr lang="en-US" sz="2200" b="0" i="0" u="none" strike="noStrike" dirty="0">
                <a:solidFill>
                  <a:srgbClr val="222222">
                    <a:alpha val="80000"/>
                  </a:srgbClr>
                </a:solidFill>
                <a:latin typeface="Pretendard Regular"/>
              </a:rPr>
              <a:t>To boost our model's performance, we plan to implement nonlinear models that can capture complex relationships in our data. We'll also introduce interactive variables to account for interdependencies between customer characteristics.</a:t>
            </a:r>
          </a:p>
        </p:txBody>
      </p:sp>
      <p:sp>
        <p:nvSpPr>
          <p:cNvPr id="15" name="TextBox 15"/>
          <p:cNvSpPr txBox="1"/>
          <p:nvPr/>
        </p:nvSpPr>
        <p:spPr>
          <a:xfrm>
            <a:off x="9626600" y="6502400"/>
            <a:ext cx="73406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Strategies for Comprehensive Data Analysis</a:t>
            </a:r>
          </a:p>
        </p:txBody>
      </p:sp>
      <p:sp>
        <p:nvSpPr>
          <p:cNvPr id="16" name="TextBox 16"/>
          <p:cNvSpPr txBox="1"/>
          <p:nvPr/>
        </p:nvSpPr>
        <p:spPr>
          <a:xfrm>
            <a:off x="9626600" y="7213600"/>
            <a:ext cx="7327900" cy="2133600"/>
          </a:xfrm>
          <a:prstGeom prst="rect">
            <a:avLst/>
          </a:prstGeom>
        </p:spPr>
        <p:txBody>
          <a:bodyPr lIns="0" tIns="0" rIns="0" bIns="0" rtlCol="0" anchor="t"/>
          <a:lstStyle/>
          <a:p>
            <a:pPr lvl="0" algn="l">
              <a:lnSpc>
                <a:spcPct val="132800"/>
              </a:lnSpc>
            </a:pPr>
            <a:r>
              <a:rPr lang="en-US" sz="2200" b="0" i="0" u="none" strike="noStrike" dirty="0">
                <a:solidFill>
                  <a:srgbClr val="222222">
                    <a:alpha val="80000"/>
                  </a:srgbClr>
                </a:solidFill>
                <a:latin typeface="Pretendard Regular"/>
              </a:rPr>
              <a:t>We aim to strengthen our feature engineering process, extracting more meaningful insights from existing data. Additionally, we'll focus on collecting additional variables to provide a more comprehensive view of customer profiles and risk factors.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6000"/>
          </a:blip>
          <a:stretch>
            <a:fillRect/>
          </a:stretch>
        </p:blipFill>
        <p:spPr>
          <a:xfrm rot="-20400000">
            <a:off x="6858285" y="-463551"/>
            <a:ext cx="12065000" cy="11214100"/>
          </a:xfrm>
          <a:prstGeom prst="rect">
            <a:avLst/>
          </a:prstGeom>
        </p:spPr>
      </p:pic>
      <p:pic>
        <p:nvPicPr>
          <p:cNvPr id="3" name="Picture 3"/>
          <p:cNvPicPr>
            <a:picLocks noChangeAspect="1"/>
          </p:cNvPicPr>
          <p:nvPr/>
        </p:nvPicPr>
        <p:blipFill>
          <a:blip r:embed="rId3">
            <a:alphaModFix amt="80000"/>
          </a:blip>
          <a:stretch>
            <a:fillRect/>
          </a:stretch>
        </p:blipFill>
        <p:spPr>
          <a:xfrm>
            <a:off x="9309100" y="1676400"/>
            <a:ext cx="8001000" cy="4064000"/>
          </a:xfrm>
          <a:prstGeom prst="rect">
            <a:avLst/>
          </a:prstGeom>
        </p:spPr>
      </p:pic>
      <p:pic>
        <p:nvPicPr>
          <p:cNvPr id="4" name="Picture 4"/>
          <p:cNvPicPr>
            <a:picLocks noChangeAspect="1"/>
          </p:cNvPicPr>
          <p:nvPr/>
        </p:nvPicPr>
        <p:blipFill>
          <a:blip r:embed="rId4"/>
          <a:stretch>
            <a:fillRect/>
          </a:stretch>
        </p:blipFill>
        <p:spPr>
          <a:xfrm>
            <a:off x="9385300" y="1727200"/>
            <a:ext cx="7848600" cy="3962400"/>
          </a:xfrm>
          <a:prstGeom prst="rect">
            <a:avLst/>
          </a:prstGeom>
        </p:spPr>
      </p:pic>
      <p:pic>
        <p:nvPicPr>
          <p:cNvPr id="5" name="Picture 5"/>
          <p:cNvPicPr>
            <a:picLocks noChangeAspect="1"/>
          </p:cNvPicPr>
          <p:nvPr/>
        </p:nvPicPr>
        <p:blipFill>
          <a:blip r:embed="rId5">
            <a:alphaModFix amt="80000"/>
          </a:blip>
          <a:stretch>
            <a:fillRect/>
          </a:stretch>
        </p:blipFill>
        <p:spPr>
          <a:xfrm>
            <a:off x="1028700" y="5969000"/>
            <a:ext cx="4910666" cy="3746500"/>
          </a:xfrm>
          <a:prstGeom prst="rect">
            <a:avLst/>
          </a:prstGeom>
        </p:spPr>
      </p:pic>
      <p:pic>
        <p:nvPicPr>
          <p:cNvPr id="6" name="Picture 6"/>
          <p:cNvPicPr>
            <a:picLocks noChangeAspect="1"/>
          </p:cNvPicPr>
          <p:nvPr/>
        </p:nvPicPr>
        <p:blipFill>
          <a:blip r:embed="rId6"/>
          <a:stretch>
            <a:fillRect/>
          </a:stretch>
        </p:blipFill>
        <p:spPr>
          <a:xfrm>
            <a:off x="1409700" y="7061200"/>
            <a:ext cx="7239000" cy="12700"/>
          </a:xfrm>
          <a:prstGeom prst="rect">
            <a:avLst/>
          </a:prstGeom>
        </p:spPr>
      </p:pic>
      <p:pic>
        <p:nvPicPr>
          <p:cNvPr id="7" name="Picture 7"/>
          <p:cNvPicPr>
            <a:picLocks noChangeAspect="1"/>
          </p:cNvPicPr>
          <p:nvPr/>
        </p:nvPicPr>
        <p:blipFill>
          <a:blip r:embed="rId5">
            <a:alphaModFix amt="80000"/>
          </a:blip>
          <a:stretch>
            <a:fillRect/>
          </a:stretch>
        </p:blipFill>
        <p:spPr>
          <a:xfrm>
            <a:off x="6538382" y="5969000"/>
            <a:ext cx="4902202" cy="3746500"/>
          </a:xfrm>
          <a:prstGeom prst="rect">
            <a:avLst/>
          </a:prstGeom>
        </p:spPr>
      </p:pic>
      <p:pic>
        <p:nvPicPr>
          <p:cNvPr id="8" name="Picture 8"/>
          <p:cNvPicPr>
            <a:picLocks noChangeAspect="1"/>
          </p:cNvPicPr>
          <p:nvPr/>
        </p:nvPicPr>
        <p:blipFill>
          <a:blip r:embed="rId6"/>
          <a:stretch>
            <a:fillRect/>
          </a:stretch>
        </p:blipFill>
        <p:spPr>
          <a:xfrm>
            <a:off x="9690100" y="7061200"/>
            <a:ext cx="7239000" cy="12700"/>
          </a:xfrm>
          <a:prstGeom prst="rect">
            <a:avLst/>
          </a:prstGeom>
        </p:spPr>
      </p:pic>
      <p:grpSp>
        <p:nvGrpSpPr>
          <p:cNvPr id="9" name="Group 9"/>
          <p:cNvGrpSpPr/>
          <p:nvPr/>
        </p:nvGrpSpPr>
        <p:grpSpPr>
          <a:xfrm>
            <a:off x="2147483647" y="2147483647"/>
            <a:ext cx="2147483647" cy="2147483647"/>
            <a:chOff x="0" y="0"/>
            <a:chExt cx="0" cy="0"/>
          </a:xfrm>
        </p:grpSpPr>
      </p:grpSp>
      <p:sp>
        <p:nvSpPr>
          <p:cNvPr id="14" name="TextBox 14"/>
          <p:cNvSpPr txBox="1"/>
          <p:nvPr/>
        </p:nvSpPr>
        <p:spPr>
          <a:xfrm>
            <a:off x="15481300" y="5842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15" name="Picture 15"/>
          <p:cNvPicPr>
            <a:picLocks noChangeAspect="1"/>
          </p:cNvPicPr>
          <p:nvPr/>
        </p:nvPicPr>
        <p:blipFill>
          <a:blip r:embed="rId7"/>
          <a:stretch>
            <a:fillRect/>
          </a:stretch>
        </p:blipFill>
        <p:spPr>
          <a:xfrm>
            <a:off x="787400" y="990600"/>
            <a:ext cx="16725900" cy="12700"/>
          </a:xfrm>
          <a:prstGeom prst="rect">
            <a:avLst/>
          </a:prstGeom>
        </p:spPr>
      </p:pic>
      <p:sp>
        <p:nvSpPr>
          <p:cNvPr id="16" name="TextBox 16"/>
          <p:cNvSpPr txBox="1"/>
          <p:nvPr/>
        </p:nvSpPr>
        <p:spPr>
          <a:xfrm>
            <a:off x="1028700" y="1651000"/>
            <a:ext cx="8128000" cy="1701800"/>
          </a:xfrm>
          <a:prstGeom prst="rect">
            <a:avLst/>
          </a:prstGeom>
        </p:spPr>
        <p:txBody>
          <a:bodyPr lIns="0" tIns="0" rIns="0" bIns="0" rtlCol="0" anchor="b"/>
          <a:lstStyle/>
          <a:p>
            <a:pPr lvl="0" algn="l">
              <a:lnSpc>
                <a:spcPct val="107899"/>
              </a:lnSpc>
            </a:pPr>
            <a:r>
              <a:rPr lang="en-US" sz="5000" b="0" i="0" u="none" strike="noStrike">
                <a:solidFill>
                  <a:srgbClr val="222222">
                    <a:alpha val="80000"/>
                  </a:srgbClr>
                </a:solidFill>
                <a:latin typeface="Pretendard SemiBold"/>
              </a:rPr>
              <a:t>Team Roles and Contributions</a:t>
            </a:r>
          </a:p>
        </p:txBody>
      </p:sp>
      <p:sp>
        <p:nvSpPr>
          <p:cNvPr id="17" name="TextBox 17"/>
          <p:cNvSpPr txBox="1"/>
          <p:nvPr/>
        </p:nvSpPr>
        <p:spPr>
          <a:xfrm>
            <a:off x="1028700" y="3721100"/>
            <a:ext cx="8051800" cy="1257300"/>
          </a:xfrm>
          <a:prstGeom prst="rect">
            <a:avLst/>
          </a:prstGeom>
        </p:spPr>
        <p:txBody>
          <a:bodyPr lIns="0" tIns="0" rIns="0" bIns="0" rtlCol="0" anchor="t"/>
          <a:lstStyle/>
          <a:p>
            <a:pPr lvl="0" algn="l">
              <a:lnSpc>
                <a:spcPct val="116199"/>
              </a:lnSpc>
            </a:pPr>
            <a:r>
              <a:rPr lang="en-US" sz="1800" b="0" i="0" u="none" strike="noStrike">
                <a:solidFill>
                  <a:srgbClr val="222222">
                    <a:alpha val="80000"/>
                  </a:srgbClr>
                </a:solidFill>
                <a:latin typeface="Pretendard Regular"/>
              </a:rPr>
              <a:t>Our team collaborated effectively, leveraging each member's strengths to deliver a comprehensive analysis. The division of responsibilities ensured a smooth workflow and allowed for in-depth focus on crucial aspects of the project.</a:t>
            </a:r>
          </a:p>
        </p:txBody>
      </p:sp>
      <p:sp>
        <p:nvSpPr>
          <p:cNvPr id="18" name="TextBox 18"/>
          <p:cNvSpPr txBox="1"/>
          <p:nvPr/>
        </p:nvSpPr>
        <p:spPr>
          <a:xfrm>
            <a:off x="1176867" y="6296025"/>
            <a:ext cx="3877733" cy="438150"/>
          </a:xfrm>
          <a:prstGeom prst="rect">
            <a:avLst/>
          </a:prstGeom>
        </p:spPr>
        <p:txBody>
          <a:bodyPr lIns="0" tIns="0" rIns="0" bIns="0" rtlCol="0" anchor="ctr"/>
          <a:lstStyle/>
          <a:p>
            <a:pPr lvl="0" algn="r">
              <a:lnSpc>
                <a:spcPct val="107899"/>
              </a:lnSpc>
            </a:pPr>
            <a:r>
              <a:rPr lang="en-US" sz="2300" b="0" i="0" u="none" strike="noStrike" dirty="0">
                <a:solidFill>
                  <a:srgbClr val="222222">
                    <a:alpha val="80000"/>
                  </a:srgbClr>
                </a:solidFill>
                <a:latin typeface="Pretendard SemiBold"/>
              </a:rPr>
              <a:t>Data Preprocessing and Modeling</a:t>
            </a:r>
          </a:p>
        </p:txBody>
      </p:sp>
      <p:sp>
        <p:nvSpPr>
          <p:cNvPr id="19" name="TextBox 19"/>
          <p:cNvSpPr txBox="1"/>
          <p:nvPr/>
        </p:nvSpPr>
        <p:spPr>
          <a:xfrm>
            <a:off x="1435100" y="7349074"/>
            <a:ext cx="3958165" cy="2006600"/>
          </a:xfrm>
          <a:prstGeom prst="rect">
            <a:avLst/>
          </a:prstGeom>
        </p:spPr>
        <p:txBody>
          <a:bodyPr lIns="0" tIns="0" rIns="0" bIns="0" rtlCol="0" anchor="t"/>
          <a:lstStyle/>
          <a:p>
            <a:pPr lvl="0" algn="r">
              <a:lnSpc>
                <a:spcPct val="116199"/>
              </a:lnSpc>
            </a:pPr>
            <a:r>
              <a:rPr lang="en-US" sz="2400" b="0" i="0" u="none" strike="noStrike" dirty="0">
                <a:solidFill>
                  <a:schemeClr val="tx1">
                    <a:alpha val="80000"/>
                  </a:schemeClr>
                </a:solidFill>
                <a:latin typeface="+mj-lt"/>
              </a:rPr>
              <a:t>Park Yuran (202239872):</a:t>
            </a:r>
          </a:p>
          <a:p>
            <a:pPr lvl="0" algn="r">
              <a:lnSpc>
                <a:spcPct val="116199"/>
              </a:lnSpc>
            </a:pPr>
            <a:r>
              <a:rPr lang="en-US" sz="2400" dirty="0">
                <a:solidFill>
                  <a:schemeClr val="tx1">
                    <a:alpha val="80000"/>
                  </a:schemeClr>
                </a:solidFill>
                <a:latin typeface="+mj-lt"/>
              </a:rPr>
              <a:t>Preprocessing, clustering, end-to-end</a:t>
            </a:r>
            <a:endParaRPr lang="en-US" sz="2400" b="0" i="0" u="none" strike="noStrike" dirty="0">
              <a:solidFill>
                <a:schemeClr val="tx1">
                  <a:alpha val="80000"/>
                </a:schemeClr>
              </a:solidFill>
              <a:latin typeface="+mj-lt"/>
            </a:endParaRPr>
          </a:p>
        </p:txBody>
      </p:sp>
      <p:pic>
        <p:nvPicPr>
          <p:cNvPr id="22" name="Picture 7">
            <a:extLst>
              <a:ext uri="{FF2B5EF4-FFF2-40B4-BE49-F238E27FC236}">
                <a16:creationId xmlns:a16="http://schemas.microsoft.com/office/drawing/2014/main" id="{F28B9380-5FD8-85CF-2E35-8F25B432E3BA}"/>
              </a:ext>
            </a:extLst>
          </p:cNvPr>
          <p:cNvPicPr>
            <a:picLocks noChangeAspect="1"/>
          </p:cNvPicPr>
          <p:nvPr/>
        </p:nvPicPr>
        <p:blipFill>
          <a:blip r:embed="rId5">
            <a:alphaModFix amt="80000"/>
          </a:blip>
          <a:stretch>
            <a:fillRect/>
          </a:stretch>
        </p:blipFill>
        <p:spPr>
          <a:xfrm>
            <a:off x="11908367" y="5969000"/>
            <a:ext cx="5236633" cy="3746500"/>
          </a:xfrm>
          <a:prstGeom prst="rect">
            <a:avLst/>
          </a:prstGeom>
        </p:spPr>
      </p:pic>
      <p:sp>
        <p:nvSpPr>
          <p:cNvPr id="21" name="TextBox 21"/>
          <p:cNvSpPr txBox="1"/>
          <p:nvPr/>
        </p:nvSpPr>
        <p:spPr>
          <a:xfrm>
            <a:off x="11823700" y="7408337"/>
            <a:ext cx="5105400" cy="2006600"/>
          </a:xfrm>
          <a:prstGeom prst="rect">
            <a:avLst/>
          </a:prstGeom>
        </p:spPr>
        <p:txBody>
          <a:bodyPr lIns="0" tIns="0" rIns="0" bIns="0" rtlCol="0" anchor="t"/>
          <a:lstStyle/>
          <a:p>
            <a:pPr lvl="0" algn="r">
              <a:lnSpc>
                <a:spcPct val="116199"/>
              </a:lnSpc>
            </a:pPr>
            <a:r>
              <a:rPr lang="en-US" sz="2400" b="0" i="0" u="none" strike="noStrike" dirty="0">
                <a:solidFill>
                  <a:srgbClr val="222222">
                    <a:alpha val="80000"/>
                  </a:srgbClr>
                </a:solidFill>
                <a:latin typeface="+mj-lt"/>
              </a:rPr>
              <a:t> </a:t>
            </a:r>
            <a:r>
              <a:rPr lang="en-US" sz="2400" b="0" i="0" u="none" strike="noStrike" dirty="0">
                <a:latin typeface="+mj-lt"/>
              </a:rPr>
              <a:t>Lee </a:t>
            </a:r>
            <a:r>
              <a:rPr lang="en-US" sz="2400" b="0" i="0" u="none" strike="noStrike" dirty="0" err="1">
                <a:latin typeface="+mj-lt"/>
              </a:rPr>
              <a:t>Hyunsoo</a:t>
            </a:r>
            <a:r>
              <a:rPr lang="en-US" sz="2400" b="0" i="0" u="none" strike="noStrike" dirty="0">
                <a:latin typeface="+mj-lt"/>
              </a:rPr>
              <a:t> (202336120):</a:t>
            </a:r>
          </a:p>
          <a:p>
            <a:pPr lvl="0" algn="r">
              <a:lnSpc>
                <a:spcPct val="116199"/>
              </a:lnSpc>
            </a:pPr>
            <a:r>
              <a:rPr lang="en" altLang="ko-KR" sz="2400" dirty="0">
                <a:latin typeface="+mj-lt"/>
              </a:rPr>
              <a:t>Production and presentation of ppt</a:t>
            </a:r>
            <a:endParaRPr lang="en-US" sz="2400" b="0" i="0" u="none" strike="noStrike" dirty="0">
              <a:latin typeface="+mj-lt"/>
            </a:endParaRPr>
          </a:p>
        </p:txBody>
      </p:sp>
      <p:sp>
        <p:nvSpPr>
          <p:cNvPr id="20" name="TextBox 20"/>
          <p:cNvSpPr txBox="1"/>
          <p:nvPr/>
        </p:nvSpPr>
        <p:spPr>
          <a:xfrm>
            <a:off x="10549467" y="6405033"/>
            <a:ext cx="6388100" cy="406400"/>
          </a:xfrm>
          <a:prstGeom prst="rect">
            <a:avLst/>
          </a:prstGeom>
        </p:spPr>
        <p:txBody>
          <a:bodyPr lIns="0" tIns="0" rIns="0" bIns="0" rtlCol="0" anchor="ctr"/>
          <a:lstStyle/>
          <a:p>
            <a:pPr lvl="0" algn="r">
              <a:lnSpc>
                <a:spcPct val="107899"/>
              </a:lnSpc>
            </a:pPr>
            <a:r>
              <a:rPr lang="en-US" sz="2300" b="0" i="0" u="none" strike="noStrike" dirty="0">
                <a:solidFill>
                  <a:srgbClr val="222222">
                    <a:alpha val="80000"/>
                  </a:srgbClr>
                </a:solidFill>
                <a:latin typeface="Pretendard SemiBold"/>
              </a:rPr>
              <a:t>Presentation and Documentation</a:t>
            </a:r>
          </a:p>
        </p:txBody>
      </p:sp>
      <p:sp>
        <p:nvSpPr>
          <p:cNvPr id="24" name="TextBox 23">
            <a:extLst>
              <a:ext uri="{FF2B5EF4-FFF2-40B4-BE49-F238E27FC236}">
                <a16:creationId xmlns:a16="http://schemas.microsoft.com/office/drawing/2014/main" id="{90591EC3-7BF0-28FA-13D1-C384E5F95E32}"/>
              </a:ext>
            </a:extLst>
          </p:cNvPr>
          <p:cNvSpPr txBox="1"/>
          <p:nvPr/>
        </p:nvSpPr>
        <p:spPr>
          <a:xfrm>
            <a:off x="6288615" y="7327904"/>
            <a:ext cx="4732866" cy="1780296"/>
          </a:xfrm>
          <a:prstGeom prst="rect">
            <a:avLst/>
          </a:prstGeom>
          <a:noFill/>
        </p:spPr>
        <p:txBody>
          <a:bodyPr wrap="square">
            <a:spAutoFit/>
          </a:bodyPr>
          <a:lstStyle/>
          <a:p>
            <a:pPr lvl="0" algn="r">
              <a:lnSpc>
                <a:spcPct val="116199"/>
              </a:lnSpc>
            </a:pPr>
            <a:r>
              <a:rPr lang="en-US" altLang="ko-KR" sz="2400" b="0" i="0" u="none" strike="noStrike" dirty="0">
                <a:solidFill>
                  <a:schemeClr val="tx1">
                    <a:alpha val="80000"/>
                  </a:schemeClr>
                </a:solidFill>
                <a:latin typeface="+mj-lt"/>
              </a:rPr>
              <a:t>Kim </a:t>
            </a:r>
            <a:r>
              <a:rPr lang="en-US" altLang="ko-KR" sz="2400" b="0" i="0" u="none" strike="noStrike" dirty="0" err="1">
                <a:solidFill>
                  <a:schemeClr val="tx1">
                    <a:alpha val="80000"/>
                  </a:schemeClr>
                </a:solidFill>
                <a:latin typeface="+mj-lt"/>
              </a:rPr>
              <a:t>Dooyo</a:t>
            </a:r>
            <a:r>
              <a:rPr lang="en-US" altLang="ko-KR" sz="2400" dirty="0" err="1">
                <a:solidFill>
                  <a:schemeClr val="tx1">
                    <a:alpha val="80000"/>
                  </a:schemeClr>
                </a:solidFill>
                <a:latin typeface="+mj-lt"/>
              </a:rPr>
              <a:t>n</a:t>
            </a:r>
            <a:r>
              <a:rPr lang="en-US" altLang="ko-KR" sz="2400" b="0" i="0" u="none" strike="noStrike" dirty="0" err="1">
                <a:solidFill>
                  <a:schemeClr val="tx1">
                    <a:alpha val="80000"/>
                  </a:schemeClr>
                </a:solidFill>
                <a:latin typeface="+mj-lt"/>
              </a:rPr>
              <a:t>g</a:t>
            </a:r>
            <a:r>
              <a:rPr lang="en-US" altLang="ko-KR" sz="2400" b="0" i="0" u="none" strike="noStrike" dirty="0">
                <a:solidFill>
                  <a:schemeClr val="tx1">
                    <a:alpha val="80000"/>
                  </a:schemeClr>
                </a:solidFill>
                <a:latin typeface="+mj-lt"/>
              </a:rPr>
              <a:t> (202135307):</a:t>
            </a:r>
          </a:p>
          <a:p>
            <a:pPr lvl="0" algn="r">
              <a:lnSpc>
                <a:spcPct val="116199"/>
              </a:lnSpc>
            </a:pPr>
            <a:r>
              <a:rPr lang="en-US" altLang="ko-KR" sz="2400" b="0" i="0" u="none" strike="noStrike" dirty="0">
                <a:solidFill>
                  <a:schemeClr val="tx1">
                    <a:alpha val="80000"/>
                  </a:schemeClr>
                </a:solidFill>
                <a:latin typeface="+mj-lt"/>
              </a:rPr>
              <a:t>  Clustering-based regression analysis</a:t>
            </a:r>
          </a:p>
          <a:p>
            <a:pPr lvl="0" algn="r">
              <a:lnSpc>
                <a:spcPct val="116199"/>
              </a:lnSpc>
            </a:pPr>
            <a:r>
              <a:rPr lang="en-US" altLang="ko-KR" sz="2400" b="0" i="0" u="none" strike="noStrike" dirty="0">
                <a:solidFill>
                  <a:srgbClr val="222222">
                    <a:alpha val="80000"/>
                  </a:srgbClr>
                </a:solidFill>
                <a:latin typeface="+mj-lt"/>
              </a:rPr>
              <a:t>  </a:t>
            </a:r>
          </a:p>
        </p:txBody>
      </p:sp>
      <p:sp>
        <p:nvSpPr>
          <p:cNvPr id="25" name="TextBox 20">
            <a:extLst>
              <a:ext uri="{FF2B5EF4-FFF2-40B4-BE49-F238E27FC236}">
                <a16:creationId xmlns:a16="http://schemas.microsoft.com/office/drawing/2014/main" id="{14915458-C72F-886A-3A63-DA6C7D60D867}"/>
              </a:ext>
            </a:extLst>
          </p:cNvPr>
          <p:cNvSpPr txBox="1"/>
          <p:nvPr/>
        </p:nvSpPr>
        <p:spPr>
          <a:xfrm>
            <a:off x="4876800" y="6405033"/>
            <a:ext cx="6388100" cy="406400"/>
          </a:xfrm>
          <a:prstGeom prst="rect">
            <a:avLst/>
          </a:prstGeom>
        </p:spPr>
        <p:txBody>
          <a:bodyPr lIns="0" tIns="0" rIns="0" bIns="0" rtlCol="0" anchor="ctr"/>
          <a:lstStyle/>
          <a:p>
            <a:pPr lvl="0" algn="r">
              <a:lnSpc>
                <a:spcPct val="107899"/>
              </a:lnSpc>
            </a:pPr>
            <a:r>
              <a:rPr lang="en-US" sz="2300" dirty="0">
                <a:solidFill>
                  <a:srgbClr val="222222">
                    <a:alpha val="80000"/>
                  </a:srgbClr>
                </a:solidFill>
                <a:latin typeface="Pretendard SemiBold"/>
              </a:rPr>
              <a:t>Clustering-based regression</a:t>
            </a:r>
            <a:endParaRPr lang="en-US" sz="2300" b="0" i="0" u="none" strike="noStrike" dirty="0">
              <a:solidFill>
                <a:srgbClr val="222222">
                  <a:alpha val="80000"/>
                </a:srgbClr>
              </a:solidFill>
              <a:latin typeface="Pretendard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9000"/>
          </a:blip>
          <a:stretch>
            <a:fillRect/>
          </a:stretch>
        </p:blipFill>
        <p:spPr>
          <a:xfrm>
            <a:off x="11671300" y="-2006600"/>
            <a:ext cx="8699500" cy="8382000"/>
          </a:xfrm>
          <a:prstGeom prst="rect">
            <a:avLst/>
          </a:prstGeom>
        </p:spPr>
      </p:pic>
      <p:pic>
        <p:nvPicPr>
          <p:cNvPr id="3" name="Picture 3"/>
          <p:cNvPicPr>
            <a:picLocks noChangeAspect="1"/>
          </p:cNvPicPr>
          <p:nvPr/>
        </p:nvPicPr>
        <p:blipFill>
          <a:blip r:embed="rId3">
            <a:alphaModFix amt="13000"/>
          </a:blip>
          <a:stretch>
            <a:fillRect/>
          </a:stretch>
        </p:blipFill>
        <p:spPr>
          <a:xfrm rot="21240000">
            <a:off x="-1778000" y="1422400"/>
            <a:ext cx="10045700" cy="12204700"/>
          </a:xfrm>
          <a:prstGeom prst="rect">
            <a:avLst/>
          </a:prstGeom>
        </p:spPr>
      </p:pic>
      <p:sp>
        <p:nvSpPr>
          <p:cNvPr id="4" name="TextBox 4"/>
          <p:cNvSpPr txBox="1"/>
          <p:nvPr/>
        </p:nvSpPr>
        <p:spPr>
          <a:xfrm>
            <a:off x="15481300" y="5207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5" name="Picture 5"/>
          <p:cNvPicPr>
            <a:picLocks noChangeAspect="1"/>
          </p:cNvPicPr>
          <p:nvPr/>
        </p:nvPicPr>
        <p:blipFill>
          <a:blip r:embed="rId4"/>
          <a:stretch>
            <a:fillRect/>
          </a:stretch>
        </p:blipFill>
        <p:spPr>
          <a:xfrm>
            <a:off x="787400" y="927100"/>
            <a:ext cx="16725900" cy="12700"/>
          </a:xfrm>
          <a:prstGeom prst="rect">
            <a:avLst/>
          </a:prstGeom>
        </p:spPr>
      </p:pic>
      <p:pic>
        <p:nvPicPr>
          <p:cNvPr id="6" name="Picture 6"/>
          <p:cNvPicPr>
            <a:picLocks noChangeAspect="1"/>
          </p:cNvPicPr>
          <p:nvPr/>
        </p:nvPicPr>
        <p:blipFill>
          <a:blip r:embed="rId5">
            <a:alphaModFix amt="80000"/>
          </a:blip>
          <a:stretch>
            <a:fillRect/>
          </a:stretch>
        </p:blipFill>
        <p:spPr>
          <a:xfrm>
            <a:off x="914400" y="2933700"/>
            <a:ext cx="16459200" cy="6794500"/>
          </a:xfrm>
          <a:prstGeom prst="rect">
            <a:avLst/>
          </a:prstGeom>
        </p:spPr>
      </p:pic>
      <p:sp>
        <p:nvSpPr>
          <p:cNvPr id="7" name="TextBox 7"/>
          <p:cNvSpPr txBox="1"/>
          <p:nvPr/>
        </p:nvSpPr>
        <p:spPr>
          <a:xfrm>
            <a:off x="812800" y="1320800"/>
            <a:ext cx="16611600" cy="1066800"/>
          </a:xfrm>
          <a:prstGeom prst="rect">
            <a:avLst/>
          </a:prstGeom>
        </p:spPr>
        <p:txBody>
          <a:bodyPr lIns="0" tIns="0" rIns="0" bIns="0" rtlCol="0" anchor="ctr"/>
          <a:lstStyle/>
          <a:p>
            <a:pPr lvl="0" algn="ctr">
              <a:lnSpc>
                <a:spcPct val="99600"/>
              </a:lnSpc>
            </a:pPr>
            <a:r>
              <a:rPr lang="en-US" sz="6000" b="0" i="0" u="none" strike="noStrike" spc="-100">
                <a:solidFill>
                  <a:srgbClr val="222222"/>
                </a:solidFill>
                <a:latin typeface="Pretendard SemiBold"/>
              </a:rPr>
              <a:t>Thank You</a:t>
            </a:r>
          </a:p>
        </p:txBody>
      </p:sp>
      <p:sp>
        <p:nvSpPr>
          <p:cNvPr id="8" name="TextBox 8"/>
          <p:cNvSpPr txBox="1"/>
          <p:nvPr/>
        </p:nvSpPr>
        <p:spPr>
          <a:xfrm>
            <a:off x="1651000" y="3530600"/>
            <a:ext cx="14998700" cy="5549900"/>
          </a:xfrm>
          <a:prstGeom prst="rect">
            <a:avLst/>
          </a:prstGeom>
        </p:spPr>
        <p:txBody>
          <a:bodyPr lIns="0" tIns="0" rIns="0" bIns="0" rtlCol="0" anchor="t"/>
          <a:lstStyle/>
          <a:p>
            <a:pPr lvl="0" algn="ctr">
              <a:lnSpc>
                <a:spcPct val="132800"/>
              </a:lnSpc>
            </a:pPr>
            <a:r>
              <a:rPr lang="en-US" sz="2800" b="0" i="0" u="none" strike="noStrike" dirty="0">
                <a:solidFill>
                  <a:srgbClr val="222222"/>
                </a:solidFill>
                <a:latin typeface="Pretendard Medium"/>
              </a:rPr>
              <a:t>- We explored customer segmentation using K-Means clustering</a:t>
            </a:r>
          </a:p>
          <a:p>
            <a:pPr lvl="0" algn="ctr">
              <a:lnSpc>
                <a:spcPct val="132800"/>
              </a:lnSpc>
            </a:pPr>
            <a:r>
              <a:rPr lang="en-US" sz="2800" b="0" i="0" u="none" strike="noStrike" dirty="0">
                <a:solidFill>
                  <a:srgbClr val="222222"/>
                </a:solidFill>
                <a:latin typeface="Pretendard Medium"/>
              </a:rPr>
              <a:t>- Developed cluster-specific linear regression models</a:t>
            </a:r>
          </a:p>
          <a:p>
            <a:pPr lvl="0" algn="ctr">
              <a:lnSpc>
                <a:spcPct val="132800"/>
              </a:lnSpc>
            </a:pPr>
            <a:r>
              <a:rPr lang="en-US" sz="2800" b="0" i="0" u="none" strike="noStrike" dirty="0">
                <a:solidFill>
                  <a:srgbClr val="222222"/>
                </a:solidFill>
                <a:latin typeface="Pretendard Medium"/>
              </a:rPr>
              <a:t>- Implemented an end-to-end premium prediction process</a:t>
            </a:r>
          </a:p>
          <a:p>
            <a:pPr lvl="0" algn="ctr">
              <a:lnSpc>
                <a:spcPct val="132800"/>
              </a:lnSpc>
            </a:pPr>
            <a:r>
              <a:rPr lang="en-US" sz="2800" b="0" i="0" u="none" strike="noStrike" dirty="0">
                <a:solidFill>
                  <a:srgbClr val="222222"/>
                </a:solidFill>
                <a:latin typeface="Pretendard Medium"/>
              </a:rPr>
              <a:t>- Identified limitations in linear regression's predictive power</a:t>
            </a:r>
          </a:p>
          <a:p>
            <a:pPr lvl="0" algn="ctr">
              <a:lnSpc>
                <a:spcPct val="132800"/>
              </a:lnSpc>
            </a:pPr>
            <a:r>
              <a:rPr lang="en-US" sz="2800" b="0" i="0" u="none" strike="noStrike" dirty="0">
                <a:solidFill>
                  <a:srgbClr val="222222"/>
                </a:solidFill>
                <a:latin typeface="Pretendard Medium"/>
              </a:rPr>
              <a:t>- Future improvements:</a:t>
            </a:r>
          </a:p>
          <a:p>
            <a:pPr lvl="0" algn="ctr">
              <a:lnSpc>
                <a:spcPct val="132800"/>
              </a:lnSpc>
            </a:pPr>
            <a:r>
              <a:rPr lang="en-US" sz="2800" b="0" i="0" u="none" strike="noStrike" dirty="0">
                <a:solidFill>
                  <a:srgbClr val="222222"/>
                </a:solidFill>
                <a:latin typeface="Pretendard Medium"/>
              </a:rPr>
              <a:t>  • Apply nonlinear models</a:t>
            </a:r>
          </a:p>
          <a:p>
            <a:pPr lvl="0" algn="ctr">
              <a:lnSpc>
                <a:spcPct val="132800"/>
              </a:lnSpc>
            </a:pPr>
            <a:r>
              <a:rPr lang="en-US" sz="2800" b="0" i="0" u="none" strike="noStrike" dirty="0">
                <a:solidFill>
                  <a:srgbClr val="222222"/>
                </a:solidFill>
                <a:latin typeface="Pretendard Medium"/>
              </a:rPr>
              <a:t>  • Add interactive variables</a:t>
            </a:r>
          </a:p>
          <a:p>
            <a:pPr lvl="0" algn="ctr">
              <a:lnSpc>
                <a:spcPct val="132800"/>
              </a:lnSpc>
            </a:pPr>
            <a:r>
              <a:rPr lang="en-US" sz="2800" b="0" i="0" u="none" strike="noStrike" dirty="0">
                <a:solidFill>
                  <a:srgbClr val="222222"/>
                </a:solidFill>
                <a:latin typeface="Pretendard Medium"/>
              </a:rPr>
              <a:t>  • Strengthen feature engineering</a:t>
            </a:r>
          </a:p>
          <a:p>
            <a:pPr lvl="0" algn="ctr">
              <a:lnSpc>
                <a:spcPct val="132800"/>
              </a:lnSpc>
            </a:pPr>
            <a:r>
              <a:rPr lang="en-US" sz="2800" b="0" i="0" u="none" strike="noStrike" dirty="0">
                <a:solidFill>
                  <a:srgbClr val="222222"/>
                </a:solidFill>
                <a:latin typeface="Pretendard Medium"/>
              </a:rPr>
              <a:t>  • Collect additional relevant data</a:t>
            </a:r>
          </a:p>
          <a:p>
            <a:pPr lvl="0" algn="ctr">
              <a:lnSpc>
                <a:spcPct val="132800"/>
              </a:lnSpc>
            </a:pPr>
            <a:r>
              <a:rPr lang="en-US" sz="2800" b="0" i="0" u="none" strike="noStrike" dirty="0">
                <a:solidFill>
                  <a:srgbClr val="222222"/>
                </a:solidFill>
                <a:latin typeface="Pretendard Medium"/>
              </a:rPr>
              <a:t>- Thank you for your attention!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blip>
          <a:stretch>
            <a:fillRect/>
          </a:stretch>
        </p:blipFill>
        <p:spPr>
          <a:xfrm>
            <a:off x="-1587500" y="4356100"/>
            <a:ext cx="7213600" cy="6959600"/>
          </a:xfrm>
          <a:prstGeom prst="rect">
            <a:avLst/>
          </a:prstGeom>
        </p:spPr>
      </p:pic>
      <p:pic>
        <p:nvPicPr>
          <p:cNvPr id="3" name="Picture 3"/>
          <p:cNvPicPr>
            <a:picLocks noChangeAspect="1"/>
          </p:cNvPicPr>
          <p:nvPr/>
        </p:nvPicPr>
        <p:blipFill>
          <a:blip r:embed="rId3">
            <a:alphaModFix amt="22000"/>
          </a:blip>
          <a:stretch>
            <a:fillRect/>
          </a:stretch>
        </p:blipFill>
        <p:spPr>
          <a:xfrm>
            <a:off x="9067800" y="-1866900"/>
            <a:ext cx="10401300" cy="10820400"/>
          </a:xfrm>
          <a:prstGeom prst="rect">
            <a:avLst/>
          </a:prstGeom>
        </p:spPr>
      </p:pic>
      <p:sp>
        <p:nvSpPr>
          <p:cNvPr id="4" name="TextBox 4"/>
          <p:cNvSpPr txBox="1"/>
          <p:nvPr/>
        </p:nvSpPr>
        <p:spPr>
          <a:xfrm>
            <a:off x="15481300" y="5207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5" name="Picture 5"/>
          <p:cNvPicPr>
            <a:picLocks noChangeAspect="1"/>
          </p:cNvPicPr>
          <p:nvPr/>
        </p:nvPicPr>
        <p:blipFill>
          <a:blip r:embed="rId4"/>
          <a:stretch>
            <a:fillRect/>
          </a:stretch>
        </p:blipFill>
        <p:spPr>
          <a:xfrm>
            <a:off x="787400" y="927100"/>
            <a:ext cx="16725900" cy="12700"/>
          </a:xfrm>
          <a:prstGeom prst="rect">
            <a:avLst/>
          </a:prstGeom>
        </p:spPr>
      </p:pic>
      <p:pic>
        <p:nvPicPr>
          <p:cNvPr id="6" name="Picture 6"/>
          <p:cNvPicPr>
            <a:picLocks noChangeAspect="1"/>
          </p:cNvPicPr>
          <p:nvPr/>
        </p:nvPicPr>
        <p:blipFill>
          <a:blip r:embed="rId5">
            <a:alphaModFix amt="80000"/>
          </a:blip>
          <a:stretch>
            <a:fillRect/>
          </a:stretch>
        </p:blipFill>
        <p:spPr>
          <a:xfrm>
            <a:off x="9258300" y="1612900"/>
            <a:ext cx="8001000" cy="4064000"/>
          </a:xfrm>
          <a:prstGeom prst="rect">
            <a:avLst/>
          </a:prstGeom>
        </p:spPr>
      </p:pic>
      <p:pic>
        <p:nvPicPr>
          <p:cNvPr id="7" name="Picture 7"/>
          <p:cNvPicPr>
            <a:picLocks noChangeAspect="1"/>
          </p:cNvPicPr>
          <p:nvPr/>
        </p:nvPicPr>
        <p:blipFill>
          <a:blip r:embed="rId6">
            <a:alphaModFix amt="80000"/>
          </a:blip>
          <a:stretch>
            <a:fillRect/>
          </a:stretch>
        </p:blipFill>
        <p:spPr>
          <a:xfrm>
            <a:off x="9258300" y="5892800"/>
            <a:ext cx="8001000" cy="3746500"/>
          </a:xfrm>
          <a:prstGeom prst="rect">
            <a:avLst/>
          </a:prstGeom>
        </p:spPr>
      </p:pic>
      <p:pic>
        <p:nvPicPr>
          <p:cNvPr id="8" name="Picture 8"/>
          <p:cNvPicPr>
            <a:picLocks noChangeAspect="1"/>
          </p:cNvPicPr>
          <p:nvPr/>
        </p:nvPicPr>
        <p:blipFill>
          <a:blip r:embed="rId5">
            <a:alphaModFix amt="80000"/>
          </a:blip>
          <a:stretch>
            <a:fillRect/>
          </a:stretch>
        </p:blipFill>
        <p:spPr>
          <a:xfrm>
            <a:off x="1028700" y="1612900"/>
            <a:ext cx="8001000" cy="4064000"/>
          </a:xfrm>
          <a:prstGeom prst="rect">
            <a:avLst/>
          </a:prstGeom>
          <a:effectLst>
            <a:outerShdw blurRad="164675" dist="375352" dir="2700000">
              <a:srgbClr val="FFFFFF">
                <a:alpha val="50000"/>
              </a:srgbClr>
            </a:outerShdw>
          </a:effectLst>
        </p:spPr>
      </p:pic>
      <p:sp>
        <p:nvSpPr>
          <p:cNvPr id="10" name="TextBox 10"/>
          <p:cNvSpPr txBox="1"/>
          <p:nvPr/>
        </p:nvSpPr>
        <p:spPr>
          <a:xfrm>
            <a:off x="1384300" y="2781300"/>
            <a:ext cx="7404100" cy="889000"/>
          </a:xfrm>
          <a:prstGeom prst="rect">
            <a:avLst/>
          </a:prstGeom>
        </p:spPr>
        <p:txBody>
          <a:bodyPr lIns="0" tIns="0" rIns="0" bIns="0" rtlCol="0" anchor="b"/>
          <a:lstStyle/>
          <a:p>
            <a:pPr lvl="0">
              <a:lnSpc>
                <a:spcPct val="107899"/>
              </a:lnSpc>
            </a:pPr>
            <a:r>
              <a:rPr lang="en" altLang="ko-KR" sz="6600" b="1" dirty="0"/>
              <a:t>Introducing Datasets</a:t>
            </a:r>
            <a:endParaRPr lang="ko-KR" sz="19900" b="1" i="0" u="none" strike="noStrike" dirty="0">
              <a:solidFill>
                <a:srgbClr val="222222">
                  <a:alpha val="80000"/>
                </a:srgbClr>
              </a:solidFill>
              <a:ea typeface="Pretendard SemiBold"/>
            </a:endParaRPr>
          </a:p>
        </p:txBody>
      </p:sp>
      <p:sp>
        <p:nvSpPr>
          <p:cNvPr id="11" name="TextBox 11"/>
          <p:cNvSpPr txBox="1"/>
          <p:nvPr/>
        </p:nvSpPr>
        <p:spPr>
          <a:xfrm>
            <a:off x="1384300" y="4292600"/>
            <a:ext cx="7327900" cy="939800"/>
          </a:xfrm>
          <a:prstGeom prst="rect">
            <a:avLst/>
          </a:prstGeom>
        </p:spPr>
        <p:txBody>
          <a:bodyPr lIns="0" tIns="0" rIns="0" bIns="0" rtlCol="0" anchor="t"/>
          <a:lstStyle/>
          <a:p>
            <a:pPr lvl="0">
              <a:lnSpc>
                <a:spcPct val="116199"/>
              </a:lnSpc>
            </a:pPr>
            <a:r>
              <a:rPr lang="en" altLang="ko-KR" sz="2000" dirty="0"/>
              <a:t>In this project, a premium forecasting model is developed using a dataset containing information on 500 subscribers. This dataset covers realistic topics applicable to real financial product design</a:t>
            </a:r>
            <a:r>
              <a:rPr lang="en-US" sz="2000" b="0" i="0" u="none" strike="noStrike" dirty="0">
                <a:solidFill>
                  <a:srgbClr val="222222">
                    <a:alpha val="80000"/>
                  </a:srgbClr>
                </a:solidFill>
                <a:latin typeface="Pretendard Regular"/>
              </a:rPr>
              <a:t>.</a:t>
            </a:r>
          </a:p>
        </p:txBody>
      </p:sp>
      <p:pic>
        <p:nvPicPr>
          <p:cNvPr id="12" name="Picture 12"/>
          <p:cNvPicPr>
            <a:picLocks noChangeAspect="1"/>
          </p:cNvPicPr>
          <p:nvPr/>
        </p:nvPicPr>
        <p:blipFill>
          <a:blip r:embed="rId7"/>
          <a:stretch>
            <a:fillRect/>
          </a:stretch>
        </p:blipFill>
        <p:spPr>
          <a:xfrm>
            <a:off x="1409700" y="4000500"/>
            <a:ext cx="7239000" cy="12700"/>
          </a:xfrm>
          <a:prstGeom prst="rect">
            <a:avLst/>
          </a:prstGeom>
        </p:spPr>
      </p:pic>
      <p:sp>
        <p:nvSpPr>
          <p:cNvPr id="13" name="TextBox 13"/>
          <p:cNvSpPr txBox="1"/>
          <p:nvPr/>
        </p:nvSpPr>
        <p:spPr>
          <a:xfrm>
            <a:off x="9626600" y="2387600"/>
            <a:ext cx="7340600" cy="419100"/>
          </a:xfrm>
          <a:prstGeom prst="rect">
            <a:avLst/>
          </a:prstGeom>
        </p:spPr>
        <p:txBody>
          <a:bodyPr lIns="0" tIns="0" rIns="0" bIns="0" rtlCol="0" anchor="b"/>
          <a:lstStyle/>
          <a:p>
            <a:pPr lvl="0">
              <a:lnSpc>
                <a:spcPct val="107899"/>
              </a:lnSpc>
            </a:pPr>
            <a:r>
              <a:rPr lang="en" altLang="ko-KR" sz="2400" b="1" dirty="0"/>
              <a:t>Insurance Customer Information Dataset</a:t>
            </a:r>
            <a:endParaRPr lang="ko-KR" sz="3200" b="1" i="0" u="none" strike="noStrike" dirty="0">
              <a:solidFill>
                <a:srgbClr val="222222">
                  <a:alpha val="80000"/>
                </a:srgbClr>
              </a:solidFill>
              <a:ea typeface="Pretendard SemiBold"/>
            </a:endParaRPr>
          </a:p>
        </p:txBody>
      </p:sp>
      <p:sp>
        <p:nvSpPr>
          <p:cNvPr id="14" name="TextBox 14"/>
          <p:cNvSpPr txBox="1"/>
          <p:nvPr/>
        </p:nvSpPr>
        <p:spPr>
          <a:xfrm>
            <a:off x="9626600" y="3086100"/>
            <a:ext cx="7327900" cy="1257300"/>
          </a:xfrm>
          <a:prstGeom prst="rect">
            <a:avLst/>
          </a:prstGeom>
        </p:spPr>
        <p:txBody>
          <a:bodyPr lIns="0" tIns="0" rIns="0" bIns="0" rtlCol="0" anchor="t"/>
          <a:lstStyle/>
          <a:p>
            <a:pPr lvl="0">
              <a:lnSpc>
                <a:spcPct val="132800"/>
              </a:lnSpc>
            </a:pPr>
            <a:r>
              <a:rPr lang="en" altLang="ko-KR" sz="2400" dirty="0"/>
              <a:t>The dataset contains 14 characteristics for each customer. It consists of numerical data such as age, income, and health scores, as well as categorical data such as gender, marital status, and smoking status.</a:t>
            </a:r>
            <a:endParaRPr lang="en-US" sz="2800" b="0" i="0" u="none" strike="noStrike" dirty="0">
              <a:solidFill>
                <a:srgbClr val="222222">
                  <a:alpha val="80000"/>
                </a:srgbClr>
              </a:solidFill>
              <a:latin typeface="Pretendard Regular"/>
            </a:endParaRPr>
          </a:p>
        </p:txBody>
      </p:sp>
      <p:sp>
        <p:nvSpPr>
          <p:cNvPr id="15" name="TextBox 15"/>
          <p:cNvSpPr txBox="1"/>
          <p:nvPr/>
        </p:nvSpPr>
        <p:spPr>
          <a:xfrm>
            <a:off x="9626600" y="6502400"/>
            <a:ext cx="7340600" cy="419100"/>
          </a:xfrm>
          <a:prstGeom prst="rect">
            <a:avLst/>
          </a:prstGeom>
        </p:spPr>
        <p:txBody>
          <a:bodyPr lIns="0" tIns="0" rIns="0" bIns="0" rtlCol="0" anchor="b"/>
          <a:lstStyle/>
          <a:p>
            <a:pPr lvl="0">
              <a:lnSpc>
                <a:spcPct val="107899"/>
              </a:lnSpc>
            </a:pPr>
            <a:r>
              <a:rPr lang="en" altLang="ko-KR" sz="2400" b="1" dirty="0"/>
              <a:t>Dataset configuration and features</a:t>
            </a:r>
            <a:endParaRPr lang="ko-KR" sz="3200" b="1" i="0" u="none" strike="noStrike" dirty="0">
              <a:solidFill>
                <a:srgbClr val="222222">
                  <a:alpha val="80000"/>
                </a:srgbClr>
              </a:solidFill>
              <a:ea typeface="Pretendard SemiBold"/>
            </a:endParaRPr>
          </a:p>
        </p:txBody>
      </p:sp>
      <p:sp>
        <p:nvSpPr>
          <p:cNvPr id="16" name="TextBox 16"/>
          <p:cNvSpPr txBox="1"/>
          <p:nvPr/>
        </p:nvSpPr>
        <p:spPr>
          <a:xfrm>
            <a:off x="9626600" y="7213600"/>
            <a:ext cx="7327900" cy="1701800"/>
          </a:xfrm>
          <a:prstGeom prst="rect">
            <a:avLst/>
          </a:prstGeom>
        </p:spPr>
        <p:txBody>
          <a:bodyPr lIns="0" tIns="0" rIns="0" bIns="0" rtlCol="0" anchor="t"/>
          <a:lstStyle/>
          <a:p>
            <a:pPr lvl="0">
              <a:lnSpc>
                <a:spcPct val="132800"/>
              </a:lnSpc>
            </a:pPr>
            <a:r>
              <a:rPr lang="en" altLang="ko-KR" sz="2400" dirty="0"/>
              <a:t>- Target variable: premium</a:t>
            </a:r>
            <a:br>
              <a:rPr lang="en" altLang="ko-KR" sz="3200" dirty="0"/>
            </a:br>
            <a:r>
              <a:rPr lang="en" altLang="ko-KR" sz="2400" dirty="0"/>
              <a:t>- Numerical variables: Age, income, health score, </a:t>
            </a:r>
            <a:r>
              <a:rPr lang="en" altLang="ko-KR" sz="2400" dirty="0" err="1"/>
              <a:t>etc</a:t>
            </a:r>
            <a:br>
              <a:rPr lang="en" altLang="ko-KR" sz="3200" dirty="0"/>
            </a:br>
            <a:r>
              <a:rPr lang="en" altLang="ko-KR" sz="2400" dirty="0"/>
              <a:t>- Categorical variables: Gender, marital status, smoking status, </a:t>
            </a:r>
            <a:r>
              <a:rPr lang="en" altLang="ko-KR" sz="2400" dirty="0" err="1"/>
              <a:t>etc</a:t>
            </a:r>
            <a:br>
              <a:rPr lang="en" altLang="ko-KR" sz="3200" dirty="0"/>
            </a:br>
            <a:r>
              <a:rPr lang="en" altLang="ko-KR" sz="2400" dirty="0"/>
              <a:t>- Includes 500 total customer data</a:t>
            </a:r>
            <a:endParaRPr lang="ko-KR" sz="2800" b="0" i="0" u="none" strike="noStrike" dirty="0">
              <a:solidFill>
                <a:srgbClr val="222222">
                  <a:alpha val="80000"/>
                </a:srgbClr>
              </a:solidFill>
              <a:ea typeface="Pretendard Regular"/>
            </a:endParaRPr>
          </a:p>
        </p:txBody>
      </p:sp>
      <p:pic>
        <p:nvPicPr>
          <p:cNvPr id="2050" name="Picture 2" descr="데이터세트 - 무료 컴퓨터개 아이콘">
            <a:extLst>
              <a:ext uri="{FF2B5EF4-FFF2-40B4-BE49-F238E27FC236}">
                <a16:creationId xmlns:a16="http://schemas.microsoft.com/office/drawing/2014/main" id="{4350520F-5F8A-D96D-762F-23D19A808E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6076950"/>
            <a:ext cx="3765550" cy="3765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6000"/>
          </a:blip>
          <a:stretch>
            <a:fillRect/>
          </a:stretch>
        </p:blipFill>
        <p:spPr>
          <a:xfrm rot="-20400000">
            <a:off x="7008569" y="-463549"/>
            <a:ext cx="12065000" cy="11214100"/>
          </a:xfrm>
          <a:prstGeom prst="rect">
            <a:avLst/>
          </a:prstGeom>
        </p:spPr>
      </p:pic>
      <p:pic>
        <p:nvPicPr>
          <p:cNvPr id="3" name="Picture 3"/>
          <p:cNvPicPr>
            <a:picLocks noChangeAspect="1"/>
          </p:cNvPicPr>
          <p:nvPr/>
        </p:nvPicPr>
        <p:blipFill>
          <a:blip r:embed="rId3">
            <a:alphaModFix amt="80000"/>
          </a:blip>
          <a:stretch>
            <a:fillRect/>
          </a:stretch>
        </p:blipFill>
        <p:spPr>
          <a:xfrm>
            <a:off x="9309100" y="1676400"/>
            <a:ext cx="8001000" cy="4064000"/>
          </a:xfrm>
          <a:prstGeom prst="rect">
            <a:avLst/>
          </a:prstGeom>
        </p:spPr>
      </p:pic>
      <p:pic>
        <p:nvPicPr>
          <p:cNvPr id="5" name="Picture 5"/>
          <p:cNvPicPr>
            <a:picLocks noChangeAspect="1"/>
          </p:cNvPicPr>
          <p:nvPr/>
        </p:nvPicPr>
        <p:blipFill>
          <a:blip r:embed="rId4">
            <a:alphaModFix amt="80000"/>
          </a:blip>
          <a:stretch>
            <a:fillRect/>
          </a:stretch>
        </p:blipFill>
        <p:spPr>
          <a:xfrm>
            <a:off x="1028700" y="5969000"/>
            <a:ext cx="8001000" cy="3746500"/>
          </a:xfrm>
          <a:prstGeom prst="rect">
            <a:avLst/>
          </a:prstGeom>
        </p:spPr>
      </p:pic>
      <p:pic>
        <p:nvPicPr>
          <p:cNvPr id="6" name="Picture 6"/>
          <p:cNvPicPr>
            <a:picLocks noChangeAspect="1"/>
          </p:cNvPicPr>
          <p:nvPr/>
        </p:nvPicPr>
        <p:blipFill>
          <a:blip r:embed="rId5"/>
          <a:stretch>
            <a:fillRect/>
          </a:stretch>
        </p:blipFill>
        <p:spPr>
          <a:xfrm>
            <a:off x="1409700" y="7061200"/>
            <a:ext cx="7239000" cy="12700"/>
          </a:xfrm>
          <a:prstGeom prst="rect">
            <a:avLst/>
          </a:prstGeom>
        </p:spPr>
      </p:pic>
      <p:pic>
        <p:nvPicPr>
          <p:cNvPr id="7" name="Picture 7"/>
          <p:cNvPicPr>
            <a:picLocks noChangeAspect="1"/>
          </p:cNvPicPr>
          <p:nvPr/>
        </p:nvPicPr>
        <p:blipFill>
          <a:blip r:embed="rId4">
            <a:alphaModFix amt="80000"/>
          </a:blip>
          <a:stretch>
            <a:fillRect/>
          </a:stretch>
        </p:blipFill>
        <p:spPr>
          <a:xfrm>
            <a:off x="9309100" y="5956300"/>
            <a:ext cx="8001000" cy="3746500"/>
          </a:xfrm>
          <a:prstGeom prst="rect">
            <a:avLst/>
          </a:prstGeom>
        </p:spPr>
      </p:pic>
      <p:pic>
        <p:nvPicPr>
          <p:cNvPr id="8" name="Picture 8"/>
          <p:cNvPicPr>
            <a:picLocks noChangeAspect="1"/>
          </p:cNvPicPr>
          <p:nvPr/>
        </p:nvPicPr>
        <p:blipFill>
          <a:blip r:embed="rId5"/>
          <a:stretch>
            <a:fillRect/>
          </a:stretch>
        </p:blipFill>
        <p:spPr>
          <a:xfrm>
            <a:off x="9690100" y="7061200"/>
            <a:ext cx="7239000" cy="12700"/>
          </a:xfrm>
          <a:prstGeom prst="rect">
            <a:avLst/>
          </a:prstGeom>
        </p:spPr>
      </p:pic>
      <p:grpSp>
        <p:nvGrpSpPr>
          <p:cNvPr id="9" name="Group 9"/>
          <p:cNvGrpSpPr/>
          <p:nvPr/>
        </p:nvGrpSpPr>
        <p:grpSpPr>
          <a:xfrm>
            <a:off x="2147483647" y="2147483647"/>
            <a:ext cx="2147483647" cy="2147483647"/>
            <a:chOff x="0" y="0"/>
            <a:chExt cx="0" cy="0"/>
          </a:xfrm>
        </p:grpSpPr>
      </p:grpSp>
      <p:pic>
        <p:nvPicPr>
          <p:cNvPr id="10" name="Picture 10"/>
          <p:cNvPicPr>
            <a:picLocks noChangeAspect="1"/>
          </p:cNvPicPr>
          <p:nvPr/>
        </p:nvPicPr>
        <p:blipFill>
          <a:blip r:embed="rId6"/>
          <a:stretch>
            <a:fillRect/>
          </a:stretch>
        </p:blipFill>
        <p:spPr>
          <a:xfrm>
            <a:off x="1549400" y="6337300"/>
            <a:ext cx="482600" cy="482600"/>
          </a:xfrm>
          <a:prstGeom prst="rect">
            <a:avLst/>
          </a:prstGeom>
        </p:spPr>
      </p:pic>
      <p:sp>
        <p:nvSpPr>
          <p:cNvPr id="11" name="TextBox 11"/>
          <p:cNvSpPr txBox="1"/>
          <p:nvPr/>
        </p:nvSpPr>
        <p:spPr>
          <a:xfrm>
            <a:off x="1587500" y="6400800"/>
            <a:ext cx="393700" cy="355600"/>
          </a:xfrm>
          <a:prstGeom prst="rect">
            <a:avLst/>
          </a:prstGeom>
        </p:spPr>
        <p:txBody>
          <a:bodyPr lIns="0" tIns="0" rIns="0" bIns="0" rtlCol="0" anchor="t"/>
          <a:lstStyle/>
          <a:p>
            <a:pPr lvl="0" algn="ctr">
              <a:lnSpc>
                <a:spcPct val="116199"/>
              </a:lnSpc>
            </a:pPr>
            <a:r>
              <a:rPr lang="en-US" sz="2000" b="0" i="0" u="none" strike="noStrike">
                <a:solidFill>
                  <a:srgbClr val="222222"/>
                </a:solidFill>
                <a:latin typeface="Vollkorn Medium"/>
              </a:rPr>
              <a:t>1</a:t>
            </a:r>
          </a:p>
        </p:txBody>
      </p:sp>
      <p:pic>
        <p:nvPicPr>
          <p:cNvPr id="12" name="Picture 12"/>
          <p:cNvPicPr>
            <a:picLocks noChangeAspect="1"/>
          </p:cNvPicPr>
          <p:nvPr/>
        </p:nvPicPr>
        <p:blipFill>
          <a:blip r:embed="rId6"/>
          <a:stretch>
            <a:fillRect/>
          </a:stretch>
        </p:blipFill>
        <p:spPr>
          <a:xfrm>
            <a:off x="9829800" y="6337300"/>
            <a:ext cx="482600" cy="482600"/>
          </a:xfrm>
          <a:prstGeom prst="rect">
            <a:avLst/>
          </a:prstGeom>
        </p:spPr>
      </p:pic>
      <p:sp>
        <p:nvSpPr>
          <p:cNvPr id="13" name="TextBox 13"/>
          <p:cNvSpPr txBox="1"/>
          <p:nvPr/>
        </p:nvSpPr>
        <p:spPr>
          <a:xfrm>
            <a:off x="9880600" y="6400800"/>
            <a:ext cx="393700" cy="355600"/>
          </a:xfrm>
          <a:prstGeom prst="rect">
            <a:avLst/>
          </a:prstGeom>
        </p:spPr>
        <p:txBody>
          <a:bodyPr lIns="0" tIns="0" rIns="0" bIns="0" rtlCol="0" anchor="t"/>
          <a:lstStyle/>
          <a:p>
            <a:pPr lvl="0" algn="ctr">
              <a:lnSpc>
                <a:spcPct val="116199"/>
              </a:lnSpc>
            </a:pPr>
            <a:r>
              <a:rPr lang="en-US" sz="2000" b="0" i="0" u="none" strike="noStrike">
                <a:solidFill>
                  <a:srgbClr val="222222"/>
                </a:solidFill>
                <a:latin typeface="Vollkorn Medium"/>
              </a:rPr>
              <a:t>2</a:t>
            </a:r>
          </a:p>
        </p:txBody>
      </p:sp>
      <p:sp>
        <p:nvSpPr>
          <p:cNvPr id="14" name="TextBox 14"/>
          <p:cNvSpPr txBox="1"/>
          <p:nvPr/>
        </p:nvSpPr>
        <p:spPr>
          <a:xfrm>
            <a:off x="15481300" y="5842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15" name="Picture 15"/>
          <p:cNvPicPr>
            <a:picLocks noChangeAspect="1"/>
          </p:cNvPicPr>
          <p:nvPr/>
        </p:nvPicPr>
        <p:blipFill>
          <a:blip r:embed="rId7"/>
          <a:stretch>
            <a:fillRect/>
          </a:stretch>
        </p:blipFill>
        <p:spPr>
          <a:xfrm>
            <a:off x="787400" y="990600"/>
            <a:ext cx="16725900" cy="12700"/>
          </a:xfrm>
          <a:prstGeom prst="rect">
            <a:avLst/>
          </a:prstGeom>
        </p:spPr>
      </p:pic>
      <p:sp>
        <p:nvSpPr>
          <p:cNvPr id="16" name="TextBox 16"/>
          <p:cNvSpPr txBox="1"/>
          <p:nvPr/>
        </p:nvSpPr>
        <p:spPr>
          <a:xfrm>
            <a:off x="1028700" y="2463800"/>
            <a:ext cx="8128000" cy="889000"/>
          </a:xfrm>
          <a:prstGeom prst="rect">
            <a:avLst/>
          </a:prstGeom>
        </p:spPr>
        <p:txBody>
          <a:bodyPr lIns="0" tIns="0" rIns="0" bIns="0" rtlCol="0" anchor="b"/>
          <a:lstStyle/>
          <a:p>
            <a:pPr lvl="0">
              <a:lnSpc>
                <a:spcPct val="107899"/>
              </a:lnSpc>
            </a:pPr>
            <a:r>
              <a:rPr lang="en" altLang="ko-KR" sz="4800" b="1" dirty="0"/>
              <a:t>Reason for Dataset Selection</a:t>
            </a:r>
            <a:endParaRPr lang="ko-KR" sz="11500" b="1" i="0" u="none" strike="noStrike" dirty="0">
              <a:solidFill>
                <a:srgbClr val="222222">
                  <a:alpha val="80000"/>
                </a:srgbClr>
              </a:solidFill>
              <a:ea typeface="Pretendard SemiBold"/>
            </a:endParaRPr>
          </a:p>
        </p:txBody>
      </p:sp>
      <p:sp>
        <p:nvSpPr>
          <p:cNvPr id="17" name="TextBox 17"/>
          <p:cNvSpPr txBox="1"/>
          <p:nvPr/>
        </p:nvSpPr>
        <p:spPr>
          <a:xfrm>
            <a:off x="1028700" y="3721100"/>
            <a:ext cx="8051800" cy="939800"/>
          </a:xfrm>
          <a:prstGeom prst="rect">
            <a:avLst/>
          </a:prstGeom>
        </p:spPr>
        <p:txBody>
          <a:bodyPr lIns="0" tIns="0" rIns="0" bIns="0" rtlCol="0" anchor="t"/>
          <a:lstStyle/>
          <a:p>
            <a:pPr lvl="0">
              <a:lnSpc>
                <a:spcPct val="116199"/>
              </a:lnSpc>
            </a:pPr>
            <a:r>
              <a:rPr lang="en" altLang="ko-KR" dirty="0"/>
              <a:t>The main reason for choosing this dataset is that it deals with realistic topics that can be directly applied to real-world financial product design. Insurance premium forecasting is an important challenge in the financial industry, and this project gives you close-to-practical experience.</a:t>
            </a:r>
            <a:endParaRPr lang="en-US" sz="1800" b="0" i="0" u="none" strike="noStrike" dirty="0">
              <a:solidFill>
                <a:srgbClr val="222222">
                  <a:alpha val="80000"/>
                </a:srgbClr>
              </a:solidFill>
              <a:latin typeface="Pretendard Regular"/>
            </a:endParaRPr>
          </a:p>
        </p:txBody>
      </p:sp>
      <p:sp>
        <p:nvSpPr>
          <p:cNvPr id="18" name="TextBox 18"/>
          <p:cNvSpPr txBox="1"/>
          <p:nvPr/>
        </p:nvSpPr>
        <p:spPr>
          <a:xfrm>
            <a:off x="2260600" y="6362700"/>
            <a:ext cx="6388100" cy="406400"/>
          </a:xfrm>
          <a:prstGeom prst="rect">
            <a:avLst/>
          </a:prstGeom>
        </p:spPr>
        <p:txBody>
          <a:bodyPr lIns="0" tIns="0" rIns="0" bIns="0" rtlCol="0" anchor="ctr"/>
          <a:lstStyle/>
          <a:p>
            <a:pPr lvl="0" algn="r">
              <a:lnSpc>
                <a:spcPct val="107899"/>
              </a:lnSpc>
            </a:pPr>
            <a:r>
              <a:rPr lang="en" altLang="ko-KR" sz="2400" b="1" dirty="0"/>
              <a:t>a wide range of analytical opportunities</a:t>
            </a:r>
            <a:endParaRPr lang="ko-KR" sz="2800" b="1" i="0" u="none" strike="noStrike" dirty="0">
              <a:solidFill>
                <a:srgbClr val="222222">
                  <a:alpha val="80000"/>
                </a:srgbClr>
              </a:solidFill>
              <a:ea typeface="Pretendard SemiBold"/>
            </a:endParaRPr>
          </a:p>
        </p:txBody>
      </p:sp>
      <p:sp>
        <p:nvSpPr>
          <p:cNvPr id="19" name="TextBox 19"/>
          <p:cNvSpPr txBox="1"/>
          <p:nvPr/>
        </p:nvSpPr>
        <p:spPr>
          <a:xfrm>
            <a:off x="1346200" y="7315200"/>
            <a:ext cx="7302500" cy="1600200"/>
          </a:xfrm>
          <a:prstGeom prst="rect">
            <a:avLst/>
          </a:prstGeom>
        </p:spPr>
        <p:txBody>
          <a:bodyPr lIns="0" tIns="0" rIns="0" bIns="0" rtlCol="0" anchor="t"/>
          <a:lstStyle/>
          <a:p>
            <a:pPr lvl="0" algn="r">
              <a:lnSpc>
                <a:spcPct val="116199"/>
              </a:lnSpc>
            </a:pPr>
            <a:r>
              <a:rPr lang="en" altLang="ko-KR" sz="2400" dirty="0"/>
              <a:t>-Correlation analysis, clustering, regression modeling, </a:t>
            </a:r>
            <a:r>
              <a:rPr lang="en" altLang="ko-KR" sz="2400" dirty="0" err="1"/>
              <a:t>etc</a:t>
            </a:r>
            <a:br>
              <a:rPr lang="en" altLang="ko-KR" sz="3200" dirty="0"/>
            </a:br>
            <a:r>
              <a:rPr lang="en" altLang="ko-KR" sz="2400" dirty="0"/>
              <a:t>- Various variable types (numerical, categorical)</a:t>
            </a:r>
            <a:br>
              <a:rPr lang="en" altLang="ko-KR" sz="3200" dirty="0"/>
            </a:br>
            <a:r>
              <a:rPr lang="en" altLang="ko-KR" sz="2400" dirty="0"/>
              <a:t>- Can analyze complex relationships</a:t>
            </a:r>
            <a:br>
              <a:rPr lang="en" altLang="ko-KR" sz="3200" dirty="0"/>
            </a:br>
            <a:r>
              <a:rPr lang="en" altLang="ko-KR" sz="2400" dirty="0"/>
              <a:t>- Opportunities to apply multiple analytical techniques</a:t>
            </a:r>
            <a:endParaRPr lang="ko-KR" sz="2800" b="0" i="0" u="none" strike="noStrike" dirty="0">
              <a:solidFill>
                <a:srgbClr val="222222">
                  <a:alpha val="80000"/>
                </a:srgbClr>
              </a:solidFill>
              <a:ea typeface="Pretendard Regular"/>
            </a:endParaRPr>
          </a:p>
        </p:txBody>
      </p:sp>
      <p:sp>
        <p:nvSpPr>
          <p:cNvPr id="20" name="TextBox 20"/>
          <p:cNvSpPr txBox="1"/>
          <p:nvPr/>
        </p:nvSpPr>
        <p:spPr>
          <a:xfrm>
            <a:off x="10541000" y="6362700"/>
            <a:ext cx="6388100" cy="406400"/>
          </a:xfrm>
          <a:prstGeom prst="rect">
            <a:avLst/>
          </a:prstGeom>
        </p:spPr>
        <p:txBody>
          <a:bodyPr lIns="0" tIns="0" rIns="0" bIns="0" rtlCol="0" anchor="ctr"/>
          <a:lstStyle/>
          <a:p>
            <a:pPr lvl="0" algn="r">
              <a:lnSpc>
                <a:spcPct val="107899"/>
              </a:lnSpc>
            </a:pPr>
            <a:r>
              <a:rPr lang="en" altLang="ko-KR" sz="2400" b="1" dirty="0"/>
              <a:t>Delivering a Practical Experience</a:t>
            </a:r>
            <a:endParaRPr lang="ko-KR" sz="2800" b="1" i="0" u="none" strike="noStrike" dirty="0">
              <a:solidFill>
                <a:srgbClr val="222222">
                  <a:alpha val="80000"/>
                </a:srgbClr>
              </a:solidFill>
              <a:ea typeface="Pretendard SemiBold"/>
            </a:endParaRPr>
          </a:p>
        </p:txBody>
      </p:sp>
      <p:sp>
        <p:nvSpPr>
          <p:cNvPr id="21" name="TextBox 21"/>
          <p:cNvSpPr txBox="1"/>
          <p:nvPr/>
        </p:nvSpPr>
        <p:spPr>
          <a:xfrm>
            <a:off x="9626600" y="7315200"/>
            <a:ext cx="7302500" cy="1600200"/>
          </a:xfrm>
          <a:prstGeom prst="rect">
            <a:avLst/>
          </a:prstGeom>
        </p:spPr>
        <p:txBody>
          <a:bodyPr lIns="0" tIns="0" rIns="0" bIns="0" rtlCol="0" anchor="t"/>
          <a:lstStyle/>
          <a:p>
            <a:pPr lvl="0" algn="r">
              <a:lnSpc>
                <a:spcPct val="116199"/>
              </a:lnSpc>
            </a:pPr>
            <a:r>
              <a:rPr lang="en" altLang="ko-KR" sz="2400" dirty="0"/>
              <a:t>- Missing value processing experience</a:t>
            </a:r>
            <a:br>
              <a:rPr lang="en" altLang="ko-KR" sz="3200" dirty="0"/>
            </a:br>
            <a:r>
              <a:rPr lang="en" altLang="ko-KR" sz="2400" dirty="0"/>
              <a:t>- Data preprocessing practice</a:t>
            </a:r>
            <a:br>
              <a:rPr lang="en" altLang="ko-KR" sz="3200" dirty="0"/>
            </a:br>
            <a:r>
              <a:rPr lang="en" altLang="ko-KR" sz="2400" dirty="0"/>
              <a:t>- Apply classification, regression, clustering, </a:t>
            </a:r>
            <a:r>
              <a:rPr lang="en" altLang="ko-KR" sz="2400" dirty="0" err="1"/>
              <a:t>etc</a:t>
            </a:r>
            <a:br>
              <a:rPr lang="en" altLang="ko-KR" sz="3200" dirty="0"/>
            </a:br>
            <a:r>
              <a:rPr lang="en" altLang="ko-KR" sz="2400" dirty="0"/>
              <a:t>- Learn the actual data analysis process</a:t>
            </a:r>
            <a:endParaRPr lang="ko-KR" sz="2800" b="0" i="0" u="none" strike="noStrike" dirty="0">
              <a:solidFill>
                <a:srgbClr val="222222">
                  <a:alpha val="80000"/>
                </a:srgbClr>
              </a:solidFill>
              <a:ea typeface="Pretendard Regular"/>
            </a:endParaRPr>
          </a:p>
        </p:txBody>
      </p:sp>
      <p:pic>
        <p:nvPicPr>
          <p:cNvPr id="3074" name="Picture 2" descr="Data Set Dataset Icon Png, Transparent Png - kindpng">
            <a:extLst>
              <a:ext uri="{FF2B5EF4-FFF2-40B4-BE49-F238E27FC236}">
                <a16:creationId xmlns:a16="http://schemas.microsoft.com/office/drawing/2014/main" id="{1AEF5963-DA18-1D20-F2CB-4424B959AE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38562" y="1863725"/>
            <a:ext cx="5758332" cy="3689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9000"/>
          </a:blip>
          <a:stretch>
            <a:fillRect/>
          </a:stretch>
        </p:blipFill>
        <p:spPr>
          <a:xfrm>
            <a:off x="10160000" y="-1625600"/>
            <a:ext cx="10401300" cy="10820400"/>
          </a:xfrm>
          <a:prstGeom prst="rect">
            <a:avLst/>
          </a:prstGeom>
        </p:spPr>
      </p:pic>
      <p:pic>
        <p:nvPicPr>
          <p:cNvPr id="3" name="Picture 3"/>
          <p:cNvPicPr>
            <a:picLocks noChangeAspect="1"/>
          </p:cNvPicPr>
          <p:nvPr/>
        </p:nvPicPr>
        <p:blipFill>
          <a:blip r:embed="rId3">
            <a:alphaModFix amt="29000"/>
          </a:blip>
          <a:stretch>
            <a:fillRect/>
          </a:stretch>
        </p:blipFill>
        <p:spPr>
          <a:xfrm rot="20400000">
            <a:off x="547774" y="407482"/>
            <a:ext cx="10845800" cy="11353800"/>
          </a:xfrm>
          <a:prstGeom prst="rect">
            <a:avLst/>
          </a:prstGeom>
        </p:spPr>
      </p:pic>
      <p:sp>
        <p:nvSpPr>
          <p:cNvPr id="4" name="TextBox 4"/>
          <p:cNvSpPr txBox="1"/>
          <p:nvPr/>
        </p:nvSpPr>
        <p:spPr>
          <a:xfrm>
            <a:off x="15481300" y="5207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5" name="Picture 5"/>
          <p:cNvPicPr>
            <a:picLocks noChangeAspect="1"/>
          </p:cNvPicPr>
          <p:nvPr/>
        </p:nvPicPr>
        <p:blipFill>
          <a:blip r:embed="rId4"/>
          <a:stretch>
            <a:fillRect/>
          </a:stretch>
        </p:blipFill>
        <p:spPr>
          <a:xfrm>
            <a:off x="787400" y="927100"/>
            <a:ext cx="16725900" cy="12700"/>
          </a:xfrm>
          <a:prstGeom prst="rect">
            <a:avLst/>
          </a:prstGeom>
        </p:spPr>
      </p:pic>
      <p:pic>
        <p:nvPicPr>
          <p:cNvPr id="6" name="Picture 6"/>
          <p:cNvPicPr>
            <a:picLocks noChangeAspect="1"/>
          </p:cNvPicPr>
          <p:nvPr/>
        </p:nvPicPr>
        <p:blipFill>
          <a:blip r:embed="rId5">
            <a:alphaModFix amt="80000"/>
          </a:blip>
          <a:stretch>
            <a:fillRect/>
          </a:stretch>
        </p:blipFill>
        <p:spPr>
          <a:xfrm>
            <a:off x="533400" y="2933700"/>
            <a:ext cx="17170400" cy="6794500"/>
          </a:xfrm>
          <a:prstGeom prst="rect">
            <a:avLst/>
          </a:prstGeom>
        </p:spPr>
      </p:pic>
      <p:grpSp>
        <p:nvGrpSpPr>
          <p:cNvPr id="10" name="Group 10"/>
          <p:cNvGrpSpPr/>
          <p:nvPr/>
        </p:nvGrpSpPr>
        <p:grpSpPr>
          <a:xfrm>
            <a:off x="2147483647" y="2147483647"/>
            <a:ext cx="2147483647" cy="2147483647"/>
            <a:chOff x="0" y="0"/>
            <a:chExt cx="0" cy="0"/>
          </a:xfrm>
        </p:grpSpPr>
      </p:grpSp>
      <p:pic>
        <p:nvPicPr>
          <p:cNvPr id="11" name="Picture 11"/>
          <p:cNvPicPr>
            <a:picLocks noChangeAspect="1"/>
          </p:cNvPicPr>
          <p:nvPr/>
        </p:nvPicPr>
        <p:blipFill>
          <a:blip r:embed="rId6"/>
          <a:stretch>
            <a:fillRect/>
          </a:stretch>
        </p:blipFill>
        <p:spPr>
          <a:xfrm>
            <a:off x="1130300" y="3543300"/>
            <a:ext cx="482600" cy="482600"/>
          </a:xfrm>
          <a:prstGeom prst="rect">
            <a:avLst/>
          </a:prstGeom>
        </p:spPr>
      </p:pic>
      <p:sp>
        <p:nvSpPr>
          <p:cNvPr id="12" name="TextBox 12"/>
          <p:cNvSpPr txBox="1"/>
          <p:nvPr/>
        </p:nvSpPr>
        <p:spPr>
          <a:xfrm>
            <a:off x="1181100" y="3619500"/>
            <a:ext cx="393700" cy="355600"/>
          </a:xfrm>
          <a:prstGeom prst="rect">
            <a:avLst/>
          </a:prstGeom>
        </p:spPr>
        <p:txBody>
          <a:bodyPr lIns="0" tIns="0" rIns="0" bIns="0" rtlCol="0" anchor="t"/>
          <a:lstStyle/>
          <a:p>
            <a:pPr lvl="0" algn="ctr">
              <a:lnSpc>
                <a:spcPct val="116199"/>
              </a:lnSpc>
            </a:pPr>
            <a:r>
              <a:rPr lang="en-US" sz="2000" b="0" i="0" u="none" strike="noStrike">
                <a:solidFill>
                  <a:srgbClr val="222222"/>
                </a:solidFill>
                <a:latin typeface="Vollkorn Medium"/>
              </a:rPr>
              <a:t>1</a:t>
            </a:r>
          </a:p>
        </p:txBody>
      </p:sp>
      <p:grpSp>
        <p:nvGrpSpPr>
          <p:cNvPr id="13" name="Group 13"/>
          <p:cNvGrpSpPr/>
          <p:nvPr/>
        </p:nvGrpSpPr>
        <p:grpSpPr>
          <a:xfrm>
            <a:off x="2147483647" y="2147483647"/>
            <a:ext cx="2147483647" cy="2147483647"/>
            <a:chOff x="0" y="0"/>
            <a:chExt cx="0" cy="0"/>
          </a:xfrm>
        </p:grpSpPr>
      </p:grpSp>
      <p:pic>
        <p:nvPicPr>
          <p:cNvPr id="14" name="Picture 14"/>
          <p:cNvPicPr>
            <a:picLocks noChangeAspect="1"/>
          </p:cNvPicPr>
          <p:nvPr/>
        </p:nvPicPr>
        <p:blipFill>
          <a:blip r:embed="rId6"/>
          <a:stretch>
            <a:fillRect/>
          </a:stretch>
        </p:blipFill>
        <p:spPr>
          <a:xfrm>
            <a:off x="6705600" y="3543300"/>
            <a:ext cx="482600" cy="482600"/>
          </a:xfrm>
          <a:prstGeom prst="rect">
            <a:avLst/>
          </a:prstGeom>
        </p:spPr>
      </p:pic>
      <p:grpSp>
        <p:nvGrpSpPr>
          <p:cNvPr id="16" name="Group 16"/>
          <p:cNvGrpSpPr/>
          <p:nvPr/>
        </p:nvGrpSpPr>
        <p:grpSpPr>
          <a:xfrm>
            <a:off x="2147483647" y="2147483647"/>
            <a:ext cx="2147483647" cy="2147483647"/>
            <a:chOff x="0" y="0"/>
            <a:chExt cx="0" cy="0"/>
          </a:xfrm>
        </p:grpSpPr>
      </p:grpSp>
      <p:sp>
        <p:nvSpPr>
          <p:cNvPr id="19" name="TextBox 19"/>
          <p:cNvSpPr txBox="1"/>
          <p:nvPr/>
        </p:nvSpPr>
        <p:spPr>
          <a:xfrm>
            <a:off x="711200" y="1320800"/>
            <a:ext cx="16827500" cy="1066800"/>
          </a:xfrm>
          <a:prstGeom prst="rect">
            <a:avLst/>
          </a:prstGeom>
        </p:spPr>
        <p:txBody>
          <a:bodyPr lIns="0" tIns="0" rIns="0" bIns="0" rtlCol="0" anchor="ctr"/>
          <a:lstStyle/>
          <a:p>
            <a:pPr lvl="0" algn="ctr">
              <a:lnSpc>
                <a:spcPct val="99600"/>
              </a:lnSpc>
            </a:pPr>
            <a:r>
              <a:rPr lang="en" altLang="ko-KR" sz="7200" b="1" dirty="0"/>
              <a:t>Data preprocessing (1)</a:t>
            </a:r>
            <a:endParaRPr lang="en-US" sz="34400" b="1" i="0" u="none" strike="noStrike" spc="-100" dirty="0">
              <a:solidFill>
                <a:srgbClr val="222222"/>
              </a:solidFill>
              <a:latin typeface="Pretendard SemiBold"/>
            </a:endParaRPr>
          </a:p>
        </p:txBody>
      </p:sp>
      <p:sp>
        <p:nvSpPr>
          <p:cNvPr id="20" name="TextBox 20"/>
          <p:cNvSpPr txBox="1"/>
          <p:nvPr/>
        </p:nvSpPr>
        <p:spPr>
          <a:xfrm>
            <a:off x="952500" y="6985000"/>
            <a:ext cx="5321300" cy="419100"/>
          </a:xfrm>
          <a:prstGeom prst="rect">
            <a:avLst/>
          </a:prstGeom>
        </p:spPr>
        <p:txBody>
          <a:bodyPr lIns="0" tIns="0" rIns="0" bIns="0" rtlCol="0" anchor="b"/>
          <a:lstStyle/>
          <a:p>
            <a:pPr lvl="0">
              <a:lnSpc>
                <a:spcPct val="107899"/>
              </a:lnSpc>
            </a:pPr>
            <a:r>
              <a:rPr lang="en" altLang="ko-KR" sz="2400" b="1" dirty="0"/>
              <a:t>Missing Value Handling: Numerical Variables</a:t>
            </a:r>
            <a:endParaRPr lang="ko-KR" sz="3200" b="1" i="0" u="none" strike="noStrike" dirty="0">
              <a:solidFill>
                <a:srgbClr val="222222">
                  <a:alpha val="80000"/>
                </a:srgbClr>
              </a:solidFill>
              <a:ea typeface="Pretendard SemiBold"/>
            </a:endParaRPr>
          </a:p>
        </p:txBody>
      </p:sp>
      <p:sp>
        <p:nvSpPr>
          <p:cNvPr id="21" name="TextBox 21"/>
          <p:cNvSpPr txBox="1"/>
          <p:nvPr/>
        </p:nvSpPr>
        <p:spPr>
          <a:xfrm>
            <a:off x="952500" y="7696200"/>
            <a:ext cx="5308600" cy="1562100"/>
          </a:xfrm>
          <a:prstGeom prst="rect">
            <a:avLst/>
          </a:prstGeom>
        </p:spPr>
        <p:txBody>
          <a:bodyPr lIns="0" tIns="0" rIns="0" bIns="0" rtlCol="0" anchor="t"/>
          <a:lstStyle/>
          <a:p>
            <a:pPr lvl="0">
              <a:lnSpc>
                <a:spcPct val="116199"/>
              </a:lnSpc>
            </a:pPr>
            <a:r>
              <a:rPr lang="en" altLang="ko-KR" sz="2000" dirty="0"/>
              <a:t>- Age, Health Score, Insurance Premiums: Average Value</a:t>
            </a:r>
            <a:br>
              <a:rPr lang="en" altLang="ko-KR" sz="2800" dirty="0"/>
            </a:br>
            <a:r>
              <a:rPr lang="en" altLang="ko-KR" sz="2000" dirty="0"/>
              <a:t>- Normal distribution assumption</a:t>
            </a:r>
            <a:br>
              <a:rPr lang="en" altLang="ko-KR" sz="2800" dirty="0"/>
            </a:br>
            <a:r>
              <a:rPr lang="en" altLang="ko-KR" sz="2000" dirty="0"/>
              <a:t>- Annual Income, Credit Score: Median</a:t>
            </a:r>
            <a:br>
              <a:rPr lang="en" altLang="ko-KR" sz="2800" dirty="0"/>
            </a:br>
            <a:r>
              <a:rPr lang="en" altLang="ko-KR" sz="2000" dirty="0"/>
              <a:t>- Asymmetric distribution and outliers are considered</a:t>
            </a:r>
            <a:endParaRPr lang="ko-KR" sz="2400" b="0" i="0" u="none" strike="noStrike" dirty="0">
              <a:solidFill>
                <a:srgbClr val="222222">
                  <a:alpha val="80000"/>
                </a:srgbClr>
              </a:solidFill>
              <a:ea typeface="Pretendard Regular"/>
            </a:endParaRPr>
          </a:p>
        </p:txBody>
      </p:sp>
      <p:sp>
        <p:nvSpPr>
          <p:cNvPr id="22" name="TextBox 22"/>
          <p:cNvSpPr txBox="1"/>
          <p:nvPr/>
        </p:nvSpPr>
        <p:spPr>
          <a:xfrm>
            <a:off x="6477000" y="7010400"/>
            <a:ext cx="5321300" cy="419100"/>
          </a:xfrm>
          <a:prstGeom prst="rect">
            <a:avLst/>
          </a:prstGeom>
        </p:spPr>
        <p:txBody>
          <a:bodyPr lIns="0" tIns="0" rIns="0" bIns="0" rtlCol="0" anchor="b"/>
          <a:lstStyle/>
          <a:p>
            <a:pPr lvl="0">
              <a:lnSpc>
                <a:spcPct val="107899"/>
              </a:lnSpc>
            </a:pPr>
            <a:r>
              <a:rPr lang="en" altLang="ko-KR" sz="2400" b="1" dirty="0"/>
              <a:t>Dealing with Missing Values: Categorical Variables</a:t>
            </a:r>
            <a:endParaRPr lang="ko-KR" sz="3200" b="1" i="0" u="none" strike="noStrike" dirty="0">
              <a:solidFill>
                <a:srgbClr val="222222">
                  <a:alpha val="80000"/>
                </a:srgbClr>
              </a:solidFill>
              <a:ea typeface="Pretendard SemiBold"/>
            </a:endParaRPr>
          </a:p>
        </p:txBody>
      </p:sp>
      <p:sp>
        <p:nvSpPr>
          <p:cNvPr id="23" name="TextBox 23"/>
          <p:cNvSpPr txBox="1"/>
          <p:nvPr/>
        </p:nvSpPr>
        <p:spPr>
          <a:xfrm>
            <a:off x="6477000" y="7708900"/>
            <a:ext cx="5308600" cy="1562100"/>
          </a:xfrm>
          <a:prstGeom prst="rect">
            <a:avLst/>
          </a:prstGeom>
        </p:spPr>
        <p:txBody>
          <a:bodyPr lIns="0" tIns="0" rIns="0" bIns="0" rtlCol="0" anchor="t"/>
          <a:lstStyle/>
          <a:p>
            <a:pPr lvl="0">
              <a:lnSpc>
                <a:spcPct val="116199"/>
              </a:lnSpc>
            </a:pPr>
            <a:r>
              <a:rPr lang="en" altLang="ko-KR" sz="2000" dirty="0"/>
              <a:t>- Marital status: delete missing row</a:t>
            </a:r>
            <a:br>
              <a:rPr lang="en" altLang="ko-KR" sz="2800" dirty="0"/>
            </a:br>
            <a:r>
              <a:rPr lang="en" altLang="ko-KR" sz="2000" dirty="0"/>
              <a:t>- Considering that it is not a major characteristic</a:t>
            </a:r>
            <a:br>
              <a:rPr lang="en" altLang="ko-KR" sz="2800" dirty="0"/>
            </a:br>
            <a:r>
              <a:rPr lang="en" altLang="ko-KR" sz="2000" dirty="0"/>
              <a:t>- Other categorical variables: Separate processing</a:t>
            </a:r>
            <a:br>
              <a:rPr lang="en" altLang="ko-KR" sz="2800" dirty="0"/>
            </a:br>
            <a:r>
              <a:rPr lang="en" altLang="ko-KR" sz="2000" dirty="0"/>
              <a:t>- Maintain data integrity</a:t>
            </a:r>
            <a:endParaRPr lang="ko-KR" sz="2400" b="0" i="0" u="none" strike="noStrike" dirty="0">
              <a:solidFill>
                <a:srgbClr val="222222">
                  <a:alpha val="80000"/>
                </a:srgbClr>
              </a:solidFill>
              <a:ea typeface="Pretendard Regular"/>
            </a:endParaRPr>
          </a:p>
        </p:txBody>
      </p:sp>
      <p:sp>
        <p:nvSpPr>
          <p:cNvPr id="24" name="TextBox 24"/>
          <p:cNvSpPr txBox="1"/>
          <p:nvPr/>
        </p:nvSpPr>
        <p:spPr>
          <a:xfrm>
            <a:off x="12039600" y="7010400"/>
            <a:ext cx="5321300" cy="419100"/>
          </a:xfrm>
          <a:prstGeom prst="rect">
            <a:avLst/>
          </a:prstGeom>
        </p:spPr>
        <p:txBody>
          <a:bodyPr lIns="0" tIns="0" rIns="0" bIns="0" rtlCol="0" anchor="b"/>
          <a:lstStyle/>
          <a:p>
            <a:pPr lvl="0">
              <a:lnSpc>
                <a:spcPct val="107899"/>
              </a:lnSpc>
            </a:pPr>
            <a:r>
              <a:rPr lang="en" altLang="ko-KR" sz="2400" b="1" dirty="0"/>
              <a:t>Pre-processing Results</a:t>
            </a:r>
            <a:endParaRPr lang="ko-KR" sz="3200" b="1" i="0" u="none" strike="noStrike" dirty="0">
              <a:solidFill>
                <a:srgbClr val="222222">
                  <a:alpha val="80000"/>
                </a:srgbClr>
              </a:solidFill>
              <a:ea typeface="Pretendard SemiBold"/>
            </a:endParaRPr>
          </a:p>
        </p:txBody>
      </p:sp>
      <p:sp>
        <p:nvSpPr>
          <p:cNvPr id="25" name="TextBox 25"/>
          <p:cNvSpPr txBox="1"/>
          <p:nvPr/>
        </p:nvSpPr>
        <p:spPr>
          <a:xfrm>
            <a:off x="12039600" y="7721600"/>
            <a:ext cx="5308600" cy="1562100"/>
          </a:xfrm>
          <a:prstGeom prst="rect">
            <a:avLst/>
          </a:prstGeom>
        </p:spPr>
        <p:txBody>
          <a:bodyPr lIns="0" tIns="0" rIns="0" bIns="0" rtlCol="0" anchor="t"/>
          <a:lstStyle/>
          <a:p>
            <a:pPr lvl="0">
              <a:lnSpc>
                <a:spcPct val="116199"/>
              </a:lnSpc>
            </a:pPr>
            <a:r>
              <a:rPr lang="en" altLang="ko-KR" sz="2000" dirty="0"/>
              <a:t>- Improve data quality</a:t>
            </a:r>
            <a:br>
              <a:rPr lang="en" altLang="ko-KR" sz="2800" dirty="0"/>
            </a:br>
            <a:r>
              <a:rPr lang="en" altLang="ko-KR" sz="2000" dirty="0"/>
              <a:t>- Increase analytical reliability</a:t>
            </a:r>
            <a:br>
              <a:rPr lang="en" altLang="ko-KR" sz="2800" dirty="0"/>
            </a:br>
            <a:r>
              <a:rPr lang="en" altLang="ko-KR" sz="2000" dirty="0"/>
              <a:t>- Expect Model Performance Improvements</a:t>
            </a:r>
            <a:br>
              <a:rPr lang="en" altLang="ko-KR" sz="2800" dirty="0"/>
            </a:br>
            <a:r>
              <a:rPr lang="en" altLang="ko-KR" sz="2000" dirty="0"/>
              <a:t>- Improved ability to cope with real-world situations</a:t>
            </a:r>
            <a:endParaRPr lang="ko-KR" sz="2400" b="0" i="0" u="none" strike="noStrike" dirty="0">
              <a:solidFill>
                <a:srgbClr val="222222">
                  <a:alpha val="80000"/>
                </a:srgbClr>
              </a:solidFill>
              <a:ea typeface="Pretendard Regular"/>
            </a:endParaRPr>
          </a:p>
        </p:txBody>
      </p:sp>
      <p:pic>
        <p:nvPicPr>
          <p:cNvPr id="26" name="그림 25" descr="텍스트, 스크린샷, 폰트이(가) 표시된 사진&#10;&#10;AI 생성 콘텐츠는 정확하지 않을 수 있습니다.">
            <a:extLst>
              <a:ext uri="{FF2B5EF4-FFF2-40B4-BE49-F238E27FC236}">
                <a16:creationId xmlns:a16="http://schemas.microsoft.com/office/drawing/2014/main" id="{4CC5AD3B-7095-EC15-ACD7-768CA3EE38A8}"/>
              </a:ext>
            </a:extLst>
          </p:cNvPr>
          <p:cNvPicPr>
            <a:picLocks noChangeAspect="1"/>
          </p:cNvPicPr>
          <p:nvPr/>
        </p:nvPicPr>
        <p:blipFill>
          <a:blip r:embed="rId7"/>
          <a:stretch>
            <a:fillRect/>
          </a:stretch>
        </p:blipFill>
        <p:spPr>
          <a:xfrm>
            <a:off x="4038600" y="3239025"/>
            <a:ext cx="9253624" cy="31617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9000"/>
          </a:blip>
          <a:stretch>
            <a:fillRect/>
          </a:stretch>
        </p:blipFill>
        <p:spPr>
          <a:xfrm>
            <a:off x="10160000" y="-1625600"/>
            <a:ext cx="10401300" cy="10820400"/>
          </a:xfrm>
          <a:prstGeom prst="rect">
            <a:avLst/>
          </a:prstGeom>
        </p:spPr>
      </p:pic>
      <p:pic>
        <p:nvPicPr>
          <p:cNvPr id="3" name="Picture 3"/>
          <p:cNvPicPr>
            <a:picLocks noChangeAspect="1"/>
          </p:cNvPicPr>
          <p:nvPr/>
        </p:nvPicPr>
        <p:blipFill>
          <a:blip r:embed="rId3">
            <a:alphaModFix amt="29000"/>
          </a:blip>
          <a:stretch>
            <a:fillRect/>
          </a:stretch>
        </p:blipFill>
        <p:spPr>
          <a:xfrm rot="20400000">
            <a:off x="419100" y="368300"/>
            <a:ext cx="10845800" cy="11353800"/>
          </a:xfrm>
          <a:prstGeom prst="rect">
            <a:avLst/>
          </a:prstGeom>
        </p:spPr>
      </p:pic>
      <p:sp>
        <p:nvSpPr>
          <p:cNvPr id="4" name="TextBox 4"/>
          <p:cNvSpPr txBox="1"/>
          <p:nvPr/>
        </p:nvSpPr>
        <p:spPr>
          <a:xfrm>
            <a:off x="15481300" y="5207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5" name="Picture 5"/>
          <p:cNvPicPr>
            <a:picLocks noChangeAspect="1"/>
          </p:cNvPicPr>
          <p:nvPr/>
        </p:nvPicPr>
        <p:blipFill>
          <a:blip r:embed="rId4"/>
          <a:stretch>
            <a:fillRect/>
          </a:stretch>
        </p:blipFill>
        <p:spPr>
          <a:xfrm>
            <a:off x="787400" y="927100"/>
            <a:ext cx="16725900" cy="12700"/>
          </a:xfrm>
          <a:prstGeom prst="rect">
            <a:avLst/>
          </a:prstGeom>
        </p:spPr>
      </p:pic>
      <p:pic>
        <p:nvPicPr>
          <p:cNvPr id="6" name="Picture 6"/>
          <p:cNvPicPr>
            <a:picLocks noChangeAspect="1"/>
          </p:cNvPicPr>
          <p:nvPr/>
        </p:nvPicPr>
        <p:blipFill>
          <a:blip r:embed="rId5">
            <a:alphaModFix amt="80000"/>
          </a:blip>
          <a:stretch>
            <a:fillRect/>
          </a:stretch>
        </p:blipFill>
        <p:spPr>
          <a:xfrm>
            <a:off x="533400" y="2933700"/>
            <a:ext cx="17170400" cy="6794500"/>
          </a:xfrm>
          <a:prstGeom prst="rect">
            <a:avLst/>
          </a:prstGeom>
        </p:spPr>
      </p:pic>
      <p:sp>
        <p:nvSpPr>
          <p:cNvPr id="7" name="TextBox 7"/>
          <p:cNvSpPr txBox="1"/>
          <p:nvPr/>
        </p:nvSpPr>
        <p:spPr>
          <a:xfrm>
            <a:off x="711200" y="1320800"/>
            <a:ext cx="16827500" cy="1066800"/>
          </a:xfrm>
          <a:prstGeom prst="rect">
            <a:avLst/>
          </a:prstGeom>
        </p:spPr>
        <p:txBody>
          <a:bodyPr lIns="0" tIns="0" rIns="0" bIns="0" rtlCol="0" anchor="ctr"/>
          <a:lstStyle/>
          <a:p>
            <a:pPr lvl="0" algn="ctr">
              <a:lnSpc>
                <a:spcPct val="99600"/>
              </a:lnSpc>
            </a:pPr>
            <a:r>
              <a:rPr lang="en-US" sz="6000" b="0" i="0" u="none" strike="noStrike" spc="-100">
                <a:solidFill>
                  <a:srgbClr val="222222"/>
                </a:solidFill>
                <a:latin typeface="Pretendard SemiBold"/>
              </a:rPr>
              <a:t>Data Preprocessing (2)</a:t>
            </a:r>
          </a:p>
        </p:txBody>
      </p:sp>
      <p:grpSp>
        <p:nvGrpSpPr>
          <p:cNvPr id="9" name="Group 9"/>
          <p:cNvGrpSpPr/>
          <p:nvPr/>
        </p:nvGrpSpPr>
        <p:grpSpPr>
          <a:xfrm>
            <a:off x="2147483647" y="2147483647"/>
            <a:ext cx="2147483647" cy="2147483647"/>
            <a:chOff x="0" y="0"/>
            <a:chExt cx="0" cy="0"/>
          </a:xfrm>
        </p:grpSpPr>
      </p:grpSp>
      <p:pic>
        <p:nvPicPr>
          <p:cNvPr id="10" name="Picture 10"/>
          <p:cNvPicPr>
            <a:picLocks noChangeAspect="1"/>
          </p:cNvPicPr>
          <p:nvPr/>
        </p:nvPicPr>
        <p:blipFill>
          <a:blip r:embed="rId6"/>
          <a:stretch>
            <a:fillRect/>
          </a:stretch>
        </p:blipFill>
        <p:spPr>
          <a:xfrm>
            <a:off x="1231900" y="3543300"/>
            <a:ext cx="482600" cy="482600"/>
          </a:xfrm>
          <a:prstGeom prst="rect">
            <a:avLst/>
          </a:prstGeom>
        </p:spPr>
      </p:pic>
      <p:sp>
        <p:nvSpPr>
          <p:cNvPr id="11" name="TextBox 11"/>
          <p:cNvSpPr txBox="1"/>
          <p:nvPr/>
        </p:nvSpPr>
        <p:spPr>
          <a:xfrm>
            <a:off x="1270000" y="3619500"/>
            <a:ext cx="393700" cy="355600"/>
          </a:xfrm>
          <a:prstGeom prst="rect">
            <a:avLst/>
          </a:prstGeom>
        </p:spPr>
        <p:txBody>
          <a:bodyPr lIns="0" tIns="0" rIns="0" bIns="0" rtlCol="0" anchor="t"/>
          <a:lstStyle/>
          <a:p>
            <a:pPr lvl="0" algn="ctr">
              <a:lnSpc>
                <a:spcPct val="116199"/>
              </a:lnSpc>
            </a:pPr>
            <a:r>
              <a:rPr lang="en-US" altLang="ko-KR" sz="2000" dirty="0">
                <a:solidFill>
                  <a:srgbClr val="222222"/>
                </a:solidFill>
                <a:latin typeface="Vollkorn Medium"/>
              </a:rPr>
              <a:t>2</a:t>
            </a:r>
            <a:endParaRPr lang="en-US" sz="2000" b="0" i="0" u="none" strike="noStrike" dirty="0">
              <a:solidFill>
                <a:srgbClr val="222222"/>
              </a:solidFill>
              <a:latin typeface="Vollkorn Medium"/>
            </a:endParaRPr>
          </a:p>
        </p:txBody>
      </p:sp>
      <p:sp>
        <p:nvSpPr>
          <p:cNvPr id="12" name="TextBox 12"/>
          <p:cNvSpPr txBox="1"/>
          <p:nvPr/>
        </p:nvSpPr>
        <p:spPr>
          <a:xfrm>
            <a:off x="1041400" y="6591300"/>
            <a:ext cx="3962400" cy="8128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Categorical Variable Encoding</a:t>
            </a:r>
          </a:p>
        </p:txBody>
      </p:sp>
      <p:sp>
        <p:nvSpPr>
          <p:cNvPr id="13" name="TextBox 13"/>
          <p:cNvSpPr txBox="1"/>
          <p:nvPr/>
        </p:nvSpPr>
        <p:spPr>
          <a:xfrm>
            <a:off x="1041400" y="7696200"/>
            <a:ext cx="3962400" cy="1562100"/>
          </a:xfrm>
          <a:prstGeom prst="rect">
            <a:avLst/>
          </a:prstGeom>
        </p:spPr>
        <p:txBody>
          <a:bodyPr lIns="0" tIns="0" rIns="0" bIns="0" rtlCol="0" anchor="t"/>
          <a:lstStyle/>
          <a:p>
            <a:pPr lvl="0" algn="l">
              <a:lnSpc>
                <a:spcPct val="116199"/>
              </a:lnSpc>
            </a:pPr>
            <a:r>
              <a:rPr lang="en-US" sz="2200" b="0" i="0" u="none" strike="noStrike">
                <a:solidFill>
                  <a:srgbClr val="222222">
                    <a:alpha val="80000"/>
                  </a:srgbClr>
                </a:solidFill>
                <a:latin typeface="Pretendard Regular"/>
              </a:rPr>
              <a:t>- Process of converting</a:t>
            </a:r>
          </a:p>
          <a:p>
            <a:pPr lvl="0" algn="l">
              <a:lnSpc>
                <a:spcPct val="116199"/>
              </a:lnSpc>
            </a:pPr>
            <a:r>
              <a:rPr lang="en-US" sz="2200" b="0" i="0" u="none" strike="noStrike">
                <a:solidFill>
                  <a:srgbClr val="222222">
                    <a:alpha val="80000"/>
                  </a:srgbClr>
                </a:solidFill>
                <a:latin typeface="Pretendard Regular"/>
              </a:rPr>
              <a:t>- categorical data into</a:t>
            </a:r>
          </a:p>
          <a:p>
            <a:pPr lvl="0" algn="l">
              <a:lnSpc>
                <a:spcPct val="116199"/>
              </a:lnSpc>
            </a:pPr>
            <a:r>
              <a:rPr lang="en-US" sz="2200" b="0" i="0" u="none" strike="noStrike">
                <a:solidFill>
                  <a:srgbClr val="222222">
                    <a:alpha val="80000"/>
                  </a:srgbClr>
                </a:solidFill>
                <a:latin typeface="Pretendard Regular"/>
              </a:rPr>
              <a:t>- numerical format for</a:t>
            </a:r>
          </a:p>
          <a:p>
            <a:pPr lvl="0" algn="l">
              <a:lnSpc>
                <a:spcPct val="116199"/>
              </a:lnSpc>
            </a:pPr>
            <a:r>
              <a:rPr lang="en-US" sz="2200" b="0" i="0" u="none" strike="noStrike">
                <a:solidFill>
                  <a:srgbClr val="222222">
                    <a:alpha val="80000"/>
                  </a:srgbClr>
                </a:solidFill>
                <a:latin typeface="Pretendard Regular"/>
              </a:rPr>
              <a:t>- model input</a:t>
            </a:r>
          </a:p>
        </p:txBody>
      </p:sp>
      <p:grpSp>
        <p:nvGrpSpPr>
          <p:cNvPr id="15" name="Group 15"/>
          <p:cNvGrpSpPr/>
          <p:nvPr/>
        </p:nvGrpSpPr>
        <p:grpSpPr>
          <a:xfrm>
            <a:off x="2147483647" y="2147483647"/>
            <a:ext cx="2147483647" cy="2147483647"/>
            <a:chOff x="0" y="0"/>
            <a:chExt cx="0" cy="0"/>
          </a:xfrm>
        </p:grpSpPr>
      </p:grpSp>
      <p:pic>
        <p:nvPicPr>
          <p:cNvPr id="16" name="Picture 16"/>
          <p:cNvPicPr>
            <a:picLocks noChangeAspect="1"/>
          </p:cNvPicPr>
          <p:nvPr/>
        </p:nvPicPr>
        <p:blipFill>
          <a:blip r:embed="rId6"/>
          <a:stretch>
            <a:fillRect/>
          </a:stretch>
        </p:blipFill>
        <p:spPr>
          <a:xfrm>
            <a:off x="5334000" y="3556000"/>
            <a:ext cx="482600" cy="482600"/>
          </a:xfrm>
          <a:prstGeom prst="rect">
            <a:avLst/>
          </a:prstGeom>
        </p:spPr>
      </p:pic>
      <p:sp>
        <p:nvSpPr>
          <p:cNvPr id="18" name="TextBox 18"/>
          <p:cNvSpPr txBox="1"/>
          <p:nvPr/>
        </p:nvSpPr>
        <p:spPr>
          <a:xfrm>
            <a:off x="5143500" y="6985000"/>
            <a:ext cx="39624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Binary Variables</a:t>
            </a:r>
          </a:p>
        </p:txBody>
      </p:sp>
      <p:sp>
        <p:nvSpPr>
          <p:cNvPr id="19" name="TextBox 19"/>
          <p:cNvSpPr txBox="1"/>
          <p:nvPr/>
        </p:nvSpPr>
        <p:spPr>
          <a:xfrm>
            <a:off x="5143500" y="7696200"/>
            <a:ext cx="3962400" cy="1562100"/>
          </a:xfrm>
          <a:prstGeom prst="rect">
            <a:avLst/>
          </a:prstGeom>
        </p:spPr>
        <p:txBody>
          <a:bodyPr lIns="0" tIns="0" rIns="0" bIns="0" rtlCol="0" anchor="t"/>
          <a:lstStyle/>
          <a:p>
            <a:pPr lvl="0" algn="l">
              <a:lnSpc>
                <a:spcPct val="116199"/>
              </a:lnSpc>
            </a:pPr>
            <a:r>
              <a:rPr lang="en-US" sz="2200" b="0" i="0" u="none" strike="noStrike">
                <a:solidFill>
                  <a:srgbClr val="222222">
                    <a:alpha val="80000"/>
                  </a:srgbClr>
                </a:solidFill>
                <a:latin typeface="Pretendard Regular"/>
              </a:rPr>
              <a:t>- Gender, smoking status</a:t>
            </a:r>
          </a:p>
          <a:p>
            <a:pPr lvl="0" algn="l">
              <a:lnSpc>
                <a:spcPct val="116199"/>
              </a:lnSpc>
            </a:pPr>
            <a:r>
              <a:rPr lang="en-US" sz="2200" b="0" i="0" u="none" strike="noStrike">
                <a:solidFill>
                  <a:srgbClr val="222222">
                    <a:alpha val="80000"/>
                  </a:srgbClr>
                </a:solidFill>
                <a:latin typeface="Pretendard Regular"/>
              </a:rPr>
              <a:t>- Mapped to 0 and 1</a:t>
            </a:r>
          </a:p>
          <a:p>
            <a:pPr lvl="0" algn="l">
              <a:lnSpc>
                <a:spcPct val="116199"/>
              </a:lnSpc>
            </a:pPr>
            <a:r>
              <a:rPr lang="en-US" sz="2200" b="0" i="0" u="none" strike="noStrike">
                <a:solidFill>
                  <a:srgbClr val="222222">
                    <a:alpha val="80000"/>
                  </a:srgbClr>
                </a:solidFill>
                <a:latin typeface="Pretendard Regular"/>
              </a:rPr>
              <a:t>- Using label encoding</a:t>
            </a:r>
          </a:p>
          <a:p>
            <a:pPr lvl="0" algn="l">
              <a:lnSpc>
                <a:spcPct val="116199"/>
              </a:lnSpc>
            </a:pPr>
            <a:r>
              <a:rPr lang="en-US" sz="2200" b="0" i="0" u="none" strike="noStrike">
                <a:solidFill>
                  <a:srgbClr val="222222">
                    <a:alpha val="80000"/>
                  </a:srgbClr>
                </a:solidFill>
                <a:latin typeface="Pretendard Regular"/>
              </a:rPr>
              <a:t>- Single column result</a:t>
            </a:r>
          </a:p>
        </p:txBody>
      </p:sp>
      <p:grpSp>
        <p:nvGrpSpPr>
          <p:cNvPr id="21" name="Group 21"/>
          <p:cNvGrpSpPr/>
          <p:nvPr/>
        </p:nvGrpSpPr>
        <p:grpSpPr>
          <a:xfrm>
            <a:off x="2147483647" y="2147483647"/>
            <a:ext cx="2147483647" cy="2147483647"/>
            <a:chOff x="0" y="0"/>
            <a:chExt cx="0" cy="0"/>
          </a:xfrm>
        </p:grpSpPr>
      </p:grpSp>
      <p:pic>
        <p:nvPicPr>
          <p:cNvPr id="22" name="Picture 22"/>
          <p:cNvPicPr>
            <a:picLocks noChangeAspect="1"/>
          </p:cNvPicPr>
          <p:nvPr/>
        </p:nvPicPr>
        <p:blipFill>
          <a:blip r:embed="rId6"/>
          <a:stretch>
            <a:fillRect/>
          </a:stretch>
        </p:blipFill>
        <p:spPr>
          <a:xfrm>
            <a:off x="9436100" y="3556000"/>
            <a:ext cx="482600" cy="482600"/>
          </a:xfrm>
          <a:prstGeom prst="rect">
            <a:avLst/>
          </a:prstGeom>
        </p:spPr>
      </p:pic>
      <p:sp>
        <p:nvSpPr>
          <p:cNvPr id="23" name="TextBox 23"/>
          <p:cNvSpPr txBox="1"/>
          <p:nvPr/>
        </p:nvSpPr>
        <p:spPr>
          <a:xfrm>
            <a:off x="9474200" y="3632200"/>
            <a:ext cx="393700" cy="355600"/>
          </a:xfrm>
          <a:prstGeom prst="rect">
            <a:avLst/>
          </a:prstGeom>
        </p:spPr>
        <p:txBody>
          <a:bodyPr lIns="0" tIns="0" rIns="0" bIns="0" rtlCol="0" anchor="t"/>
          <a:lstStyle/>
          <a:p>
            <a:pPr lvl="0" algn="ctr">
              <a:lnSpc>
                <a:spcPct val="116199"/>
              </a:lnSpc>
            </a:pPr>
            <a:endParaRPr lang="en-US" sz="2000" b="0" i="0" u="none" strike="noStrike" dirty="0">
              <a:solidFill>
                <a:srgbClr val="222222"/>
              </a:solidFill>
              <a:latin typeface="Vollkorn Medium"/>
            </a:endParaRPr>
          </a:p>
        </p:txBody>
      </p:sp>
      <p:sp>
        <p:nvSpPr>
          <p:cNvPr id="24" name="TextBox 24"/>
          <p:cNvSpPr txBox="1"/>
          <p:nvPr/>
        </p:nvSpPr>
        <p:spPr>
          <a:xfrm>
            <a:off x="9245600" y="6997700"/>
            <a:ext cx="39624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Ordered Variables</a:t>
            </a:r>
          </a:p>
        </p:txBody>
      </p:sp>
      <p:sp>
        <p:nvSpPr>
          <p:cNvPr id="25" name="TextBox 25"/>
          <p:cNvSpPr txBox="1"/>
          <p:nvPr/>
        </p:nvSpPr>
        <p:spPr>
          <a:xfrm>
            <a:off x="9245600" y="7708900"/>
            <a:ext cx="3962400" cy="1562100"/>
          </a:xfrm>
          <a:prstGeom prst="rect">
            <a:avLst/>
          </a:prstGeom>
        </p:spPr>
        <p:txBody>
          <a:bodyPr lIns="0" tIns="0" rIns="0" bIns="0" rtlCol="0" anchor="t"/>
          <a:lstStyle/>
          <a:p>
            <a:pPr lvl="0" algn="l">
              <a:lnSpc>
                <a:spcPct val="116199"/>
              </a:lnSpc>
            </a:pPr>
            <a:r>
              <a:rPr lang="en-US" sz="2200" b="0" i="0" u="none" strike="noStrike">
                <a:solidFill>
                  <a:srgbClr val="222222">
                    <a:alpha val="80000"/>
                  </a:srgbClr>
                </a:solidFill>
                <a:latin typeface="Pretendard Regular"/>
              </a:rPr>
              <a:t>- Education level</a:t>
            </a:r>
          </a:p>
          <a:p>
            <a:pPr lvl="0" algn="l">
              <a:lnSpc>
                <a:spcPct val="116199"/>
              </a:lnSpc>
            </a:pPr>
            <a:r>
              <a:rPr lang="en-US" sz="2200" b="0" i="0" u="none" strike="noStrike">
                <a:solidFill>
                  <a:srgbClr val="222222">
                    <a:alpha val="80000"/>
                  </a:srgbClr>
                </a:solidFill>
                <a:latin typeface="Pretendard Regular"/>
              </a:rPr>
              <a:t>- Exercise frequency</a:t>
            </a:r>
          </a:p>
          <a:p>
            <a:pPr lvl="0" algn="l">
              <a:lnSpc>
                <a:spcPct val="116199"/>
              </a:lnSpc>
            </a:pPr>
            <a:r>
              <a:rPr lang="en-US" sz="2200" b="0" i="0" u="none" strike="noStrike">
                <a:solidFill>
                  <a:srgbClr val="222222">
                    <a:alpha val="80000"/>
                  </a:srgbClr>
                </a:solidFill>
                <a:latin typeface="Pretendard Regular"/>
              </a:rPr>
              <a:t>- Mapped from 0 to 3</a:t>
            </a:r>
          </a:p>
          <a:p>
            <a:pPr lvl="0" algn="l">
              <a:lnSpc>
                <a:spcPct val="116199"/>
              </a:lnSpc>
            </a:pPr>
            <a:r>
              <a:rPr lang="en-US" sz="2200" b="0" i="0" u="none" strike="noStrike">
                <a:solidFill>
                  <a:srgbClr val="222222">
                    <a:alpha val="80000"/>
                  </a:srgbClr>
                </a:solidFill>
                <a:latin typeface="Pretendard Regular"/>
              </a:rPr>
              <a:t>- Based on inherent order</a:t>
            </a:r>
          </a:p>
        </p:txBody>
      </p:sp>
      <p:grpSp>
        <p:nvGrpSpPr>
          <p:cNvPr id="27" name="Group 27"/>
          <p:cNvGrpSpPr/>
          <p:nvPr/>
        </p:nvGrpSpPr>
        <p:grpSpPr>
          <a:xfrm>
            <a:off x="2147483647" y="2147483647"/>
            <a:ext cx="2147483647" cy="2147483647"/>
            <a:chOff x="0" y="0"/>
            <a:chExt cx="0" cy="0"/>
          </a:xfrm>
        </p:grpSpPr>
      </p:grpSp>
      <p:sp>
        <p:nvSpPr>
          <p:cNvPr id="30" name="TextBox 30"/>
          <p:cNvSpPr txBox="1"/>
          <p:nvPr/>
        </p:nvSpPr>
        <p:spPr>
          <a:xfrm>
            <a:off x="13347700" y="6997700"/>
            <a:ext cx="39624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Marital Status</a:t>
            </a:r>
          </a:p>
        </p:txBody>
      </p:sp>
      <p:sp>
        <p:nvSpPr>
          <p:cNvPr id="31" name="TextBox 31"/>
          <p:cNvSpPr txBox="1"/>
          <p:nvPr/>
        </p:nvSpPr>
        <p:spPr>
          <a:xfrm>
            <a:off x="13347700" y="7708900"/>
            <a:ext cx="3962400" cy="1562100"/>
          </a:xfrm>
          <a:prstGeom prst="rect">
            <a:avLst/>
          </a:prstGeom>
        </p:spPr>
        <p:txBody>
          <a:bodyPr lIns="0" tIns="0" rIns="0" bIns="0" rtlCol="0" anchor="t"/>
          <a:lstStyle/>
          <a:p>
            <a:pPr lvl="0" algn="l">
              <a:lnSpc>
                <a:spcPct val="116199"/>
              </a:lnSpc>
            </a:pPr>
            <a:r>
              <a:rPr lang="en-US" sz="2200" b="0" i="0" u="none" strike="noStrike">
                <a:solidFill>
                  <a:srgbClr val="222222">
                    <a:alpha val="80000"/>
                  </a:srgbClr>
                </a:solidFill>
                <a:latin typeface="Pretendard Regular"/>
              </a:rPr>
              <a:t>- No inherent order</a:t>
            </a:r>
          </a:p>
          <a:p>
            <a:pPr lvl="0" algn="l">
              <a:lnSpc>
                <a:spcPct val="116199"/>
              </a:lnSpc>
            </a:pPr>
            <a:r>
              <a:rPr lang="en-US" sz="2200" b="0" i="0" u="none" strike="noStrike">
                <a:solidFill>
                  <a:srgbClr val="222222">
                    <a:alpha val="80000"/>
                  </a:srgbClr>
                </a:solidFill>
                <a:latin typeface="Pretendard Regular"/>
              </a:rPr>
              <a:t>- Used one-hot encoding</a:t>
            </a:r>
          </a:p>
          <a:p>
            <a:pPr lvl="0" algn="l">
              <a:lnSpc>
                <a:spcPct val="116199"/>
              </a:lnSpc>
            </a:pPr>
            <a:r>
              <a:rPr lang="en-US" sz="2200" b="0" i="0" u="none" strike="noStrike">
                <a:solidFill>
                  <a:srgbClr val="222222">
                    <a:alpha val="80000"/>
                  </a:srgbClr>
                </a:solidFill>
                <a:latin typeface="Pretendard Regular"/>
              </a:rPr>
              <a:t>- Converted to separate</a:t>
            </a:r>
          </a:p>
          <a:p>
            <a:pPr lvl="0" algn="l">
              <a:lnSpc>
                <a:spcPct val="116199"/>
              </a:lnSpc>
            </a:pPr>
            <a:r>
              <a:rPr lang="en-US" sz="2200" b="0" i="0" u="none" strike="noStrike">
                <a:solidFill>
                  <a:srgbClr val="222222">
                    <a:alpha val="80000"/>
                  </a:srgbClr>
                </a:solidFill>
                <a:latin typeface="Pretendard Regular"/>
              </a:rPr>
              <a:t>- columns to avoid bias</a:t>
            </a:r>
          </a:p>
        </p:txBody>
      </p:sp>
      <p:pic>
        <p:nvPicPr>
          <p:cNvPr id="32" name="그림 31" descr="텍스트, 스크린샷, 폰트이(가) 표시된 사진&#10;&#10;AI 생성 콘텐츠는 정확하지 않을 수 있습니다.">
            <a:extLst>
              <a:ext uri="{FF2B5EF4-FFF2-40B4-BE49-F238E27FC236}">
                <a16:creationId xmlns:a16="http://schemas.microsoft.com/office/drawing/2014/main" id="{087B10BF-0897-0045-18F8-8899575C8817}"/>
              </a:ext>
            </a:extLst>
          </p:cNvPr>
          <p:cNvPicPr>
            <a:picLocks noChangeAspect="1"/>
          </p:cNvPicPr>
          <p:nvPr/>
        </p:nvPicPr>
        <p:blipFill>
          <a:blip r:embed="rId7"/>
          <a:stretch>
            <a:fillRect/>
          </a:stretch>
        </p:blipFill>
        <p:spPr>
          <a:xfrm>
            <a:off x="4188460" y="3289300"/>
            <a:ext cx="9095742" cy="346835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9000"/>
          </a:blip>
          <a:stretch>
            <a:fillRect/>
          </a:stretch>
        </p:blipFill>
        <p:spPr>
          <a:xfrm>
            <a:off x="10160000" y="-1625600"/>
            <a:ext cx="10401300" cy="10820400"/>
          </a:xfrm>
          <a:prstGeom prst="rect">
            <a:avLst/>
          </a:prstGeom>
        </p:spPr>
      </p:pic>
      <p:pic>
        <p:nvPicPr>
          <p:cNvPr id="3" name="Picture 3"/>
          <p:cNvPicPr>
            <a:picLocks noChangeAspect="1"/>
          </p:cNvPicPr>
          <p:nvPr/>
        </p:nvPicPr>
        <p:blipFill>
          <a:blip r:embed="rId3">
            <a:alphaModFix amt="29000"/>
          </a:blip>
          <a:stretch>
            <a:fillRect/>
          </a:stretch>
        </p:blipFill>
        <p:spPr>
          <a:xfrm rot="20400000">
            <a:off x="360275" y="419100"/>
            <a:ext cx="10845800" cy="11353800"/>
          </a:xfrm>
          <a:prstGeom prst="rect">
            <a:avLst/>
          </a:prstGeom>
        </p:spPr>
      </p:pic>
      <p:sp>
        <p:nvSpPr>
          <p:cNvPr id="4" name="TextBox 4"/>
          <p:cNvSpPr txBox="1"/>
          <p:nvPr/>
        </p:nvSpPr>
        <p:spPr>
          <a:xfrm>
            <a:off x="15481300" y="5207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5" name="Picture 5"/>
          <p:cNvPicPr>
            <a:picLocks noChangeAspect="1"/>
          </p:cNvPicPr>
          <p:nvPr/>
        </p:nvPicPr>
        <p:blipFill>
          <a:blip r:embed="rId4"/>
          <a:stretch>
            <a:fillRect/>
          </a:stretch>
        </p:blipFill>
        <p:spPr>
          <a:xfrm>
            <a:off x="787400" y="927100"/>
            <a:ext cx="16725900" cy="12700"/>
          </a:xfrm>
          <a:prstGeom prst="rect">
            <a:avLst/>
          </a:prstGeom>
        </p:spPr>
      </p:pic>
      <p:pic>
        <p:nvPicPr>
          <p:cNvPr id="6" name="Picture 6"/>
          <p:cNvPicPr>
            <a:picLocks noChangeAspect="1"/>
          </p:cNvPicPr>
          <p:nvPr/>
        </p:nvPicPr>
        <p:blipFill>
          <a:blip r:embed="rId5">
            <a:alphaModFix amt="80000"/>
          </a:blip>
          <a:stretch>
            <a:fillRect/>
          </a:stretch>
        </p:blipFill>
        <p:spPr>
          <a:xfrm>
            <a:off x="533400" y="2933700"/>
            <a:ext cx="17170400" cy="6794500"/>
          </a:xfrm>
          <a:prstGeom prst="rect">
            <a:avLst/>
          </a:prstGeom>
        </p:spPr>
      </p:pic>
      <p:sp>
        <p:nvSpPr>
          <p:cNvPr id="9" name="TextBox 9"/>
          <p:cNvSpPr txBox="1"/>
          <p:nvPr/>
        </p:nvSpPr>
        <p:spPr>
          <a:xfrm>
            <a:off x="952500" y="3365500"/>
            <a:ext cx="3848100" cy="419100"/>
          </a:xfrm>
          <a:prstGeom prst="rect">
            <a:avLst/>
          </a:prstGeom>
        </p:spPr>
        <p:txBody>
          <a:bodyPr lIns="0" tIns="0" rIns="0" bIns="0" rtlCol="0" anchor="b"/>
          <a:lstStyle/>
          <a:p>
            <a:pPr lvl="0" algn="l">
              <a:lnSpc>
                <a:spcPct val="107899"/>
              </a:lnSpc>
            </a:pPr>
            <a:r>
              <a:rPr lang="en-US" sz="2400" b="0" i="0" u="none" strike="noStrike" dirty="0">
                <a:solidFill>
                  <a:srgbClr val="222222">
                    <a:alpha val="80000"/>
                  </a:srgbClr>
                </a:solidFill>
                <a:latin typeface="Pretendard SemiBold"/>
              </a:rPr>
              <a:t>Feature Grouping</a:t>
            </a:r>
          </a:p>
        </p:txBody>
      </p:sp>
      <p:sp>
        <p:nvSpPr>
          <p:cNvPr id="10" name="TextBox 10"/>
          <p:cNvSpPr txBox="1"/>
          <p:nvPr/>
        </p:nvSpPr>
        <p:spPr>
          <a:xfrm>
            <a:off x="828040" y="3981450"/>
            <a:ext cx="3835400" cy="1701800"/>
          </a:xfrm>
          <a:prstGeom prst="rect">
            <a:avLst/>
          </a:prstGeom>
        </p:spPr>
        <p:txBody>
          <a:bodyPr lIns="0" tIns="0" rIns="0" bIns="0" rtlCol="0" anchor="t"/>
          <a:lstStyle/>
          <a:p>
            <a:pPr lvl="0" algn="l">
              <a:lnSpc>
                <a:spcPct val="132800"/>
              </a:lnSpc>
            </a:pPr>
            <a:r>
              <a:rPr lang="en-US" sz="2200" b="0" i="0" u="none" strike="noStrike" dirty="0">
                <a:solidFill>
                  <a:srgbClr val="222222">
                    <a:alpha val="80000"/>
                  </a:srgbClr>
                </a:solidFill>
                <a:latin typeface="Pretendard Regular"/>
              </a:rPr>
              <a:t>- Variables divided into</a:t>
            </a:r>
          </a:p>
          <a:p>
            <a:pPr lvl="0" algn="l">
              <a:lnSpc>
                <a:spcPct val="132800"/>
              </a:lnSpc>
            </a:pPr>
            <a:r>
              <a:rPr lang="en-US" sz="2200" b="0" i="0" u="none" strike="noStrike" dirty="0">
                <a:solidFill>
                  <a:srgbClr val="222222">
                    <a:alpha val="80000"/>
                  </a:srgbClr>
                </a:solidFill>
                <a:latin typeface="Pretendard Regular"/>
              </a:rPr>
              <a:t>- three main groups:</a:t>
            </a:r>
          </a:p>
          <a:p>
            <a:pPr lvl="0" algn="l">
              <a:lnSpc>
                <a:spcPct val="132800"/>
              </a:lnSpc>
            </a:pPr>
            <a:r>
              <a:rPr lang="en-US" sz="2200" b="0" i="0" u="none" strike="noStrike" dirty="0">
                <a:solidFill>
                  <a:srgbClr val="222222">
                    <a:alpha val="80000"/>
                  </a:srgbClr>
                </a:solidFill>
                <a:latin typeface="Pretendard Regular"/>
              </a:rPr>
              <a:t>- personal, health, and</a:t>
            </a:r>
          </a:p>
          <a:p>
            <a:pPr lvl="0" algn="l">
              <a:lnSpc>
                <a:spcPct val="132800"/>
              </a:lnSpc>
            </a:pPr>
            <a:r>
              <a:rPr lang="en-US" sz="2200" b="0" i="0" u="none" strike="noStrike" dirty="0">
                <a:solidFill>
                  <a:srgbClr val="222222">
                    <a:alpha val="80000"/>
                  </a:srgbClr>
                </a:solidFill>
                <a:latin typeface="Pretendard Regular"/>
              </a:rPr>
              <a:t>- other characteristics</a:t>
            </a:r>
          </a:p>
        </p:txBody>
      </p:sp>
      <p:sp>
        <p:nvSpPr>
          <p:cNvPr id="11" name="TextBox 11"/>
          <p:cNvSpPr txBox="1"/>
          <p:nvPr/>
        </p:nvSpPr>
        <p:spPr>
          <a:xfrm>
            <a:off x="11021059" y="7232438"/>
            <a:ext cx="3848100" cy="419100"/>
          </a:xfrm>
          <a:prstGeom prst="rect">
            <a:avLst/>
          </a:prstGeom>
        </p:spPr>
        <p:txBody>
          <a:bodyPr lIns="0" tIns="0" rIns="0" bIns="0" rtlCol="0" anchor="b"/>
          <a:lstStyle/>
          <a:p>
            <a:pPr lvl="0" algn="l">
              <a:lnSpc>
                <a:spcPct val="107899"/>
              </a:lnSpc>
            </a:pPr>
            <a:r>
              <a:rPr lang="en-US" sz="2400" b="0" i="0" u="none" strike="noStrike" dirty="0">
                <a:solidFill>
                  <a:srgbClr val="222222">
                    <a:alpha val="80000"/>
                  </a:srgbClr>
                </a:solidFill>
                <a:latin typeface="Pretendard SemiBold"/>
              </a:rPr>
              <a:t>Normalization</a:t>
            </a:r>
          </a:p>
        </p:txBody>
      </p:sp>
      <p:sp>
        <p:nvSpPr>
          <p:cNvPr id="12" name="TextBox 12"/>
          <p:cNvSpPr txBox="1"/>
          <p:nvPr/>
        </p:nvSpPr>
        <p:spPr>
          <a:xfrm>
            <a:off x="10537189" y="7718319"/>
            <a:ext cx="3835400" cy="1701800"/>
          </a:xfrm>
          <a:prstGeom prst="rect">
            <a:avLst/>
          </a:prstGeom>
        </p:spPr>
        <p:txBody>
          <a:bodyPr lIns="0" tIns="0" rIns="0" bIns="0" rtlCol="0" anchor="t"/>
          <a:lstStyle/>
          <a:p>
            <a:pPr lvl="0" algn="l">
              <a:lnSpc>
                <a:spcPct val="132800"/>
              </a:lnSpc>
            </a:pPr>
            <a:r>
              <a:rPr lang="en-US" sz="2200" b="0" i="0" u="none" strike="noStrike" dirty="0">
                <a:solidFill>
                  <a:srgbClr val="222222">
                    <a:alpha val="80000"/>
                  </a:srgbClr>
                </a:solidFill>
                <a:latin typeface="Pretendard Regular"/>
              </a:rPr>
              <a:t>- </a:t>
            </a:r>
            <a:r>
              <a:rPr lang="en-US" sz="2200" b="0" i="0" u="none" strike="noStrike" dirty="0" err="1">
                <a:solidFill>
                  <a:srgbClr val="222222">
                    <a:alpha val="80000"/>
                  </a:srgbClr>
                </a:solidFill>
                <a:latin typeface="Pretendard Regular"/>
              </a:rPr>
              <a:t>MinMaxScaler</a:t>
            </a:r>
            <a:r>
              <a:rPr lang="en-US" sz="2200" b="0" i="0" u="none" strike="noStrike" dirty="0">
                <a:solidFill>
                  <a:srgbClr val="222222">
                    <a:alpha val="80000"/>
                  </a:srgbClr>
                </a:solidFill>
                <a:latin typeface="Pretendard Regular"/>
              </a:rPr>
              <a:t> applied</a:t>
            </a:r>
          </a:p>
          <a:p>
            <a:pPr lvl="0" algn="l">
              <a:lnSpc>
                <a:spcPct val="132800"/>
              </a:lnSpc>
            </a:pPr>
            <a:r>
              <a:rPr lang="en-US" sz="2200" b="0" i="0" u="none" strike="noStrike" dirty="0">
                <a:solidFill>
                  <a:srgbClr val="222222">
                    <a:alpha val="80000"/>
                  </a:srgbClr>
                </a:solidFill>
                <a:latin typeface="Pretendard Regular"/>
              </a:rPr>
              <a:t>- Scaled variables from</a:t>
            </a:r>
          </a:p>
          <a:p>
            <a:pPr lvl="0" algn="l">
              <a:lnSpc>
                <a:spcPct val="132800"/>
              </a:lnSpc>
            </a:pPr>
            <a:r>
              <a:rPr lang="en-US" sz="2200" b="0" i="0" u="none" strike="noStrike" dirty="0">
                <a:solidFill>
                  <a:srgbClr val="222222">
                    <a:alpha val="80000"/>
                  </a:srgbClr>
                </a:solidFill>
                <a:latin typeface="Pretendard Regular"/>
              </a:rPr>
              <a:t>- 0 to 1 for each group</a:t>
            </a:r>
          </a:p>
          <a:p>
            <a:pPr lvl="0" algn="l">
              <a:lnSpc>
                <a:spcPct val="132800"/>
              </a:lnSpc>
            </a:pPr>
            <a:r>
              <a:rPr lang="en-US" sz="2200" b="0" i="0" u="none" strike="noStrike" dirty="0">
                <a:solidFill>
                  <a:srgbClr val="222222">
                    <a:alpha val="80000"/>
                  </a:srgbClr>
                </a:solidFill>
                <a:latin typeface="Pretendard Regular"/>
              </a:rPr>
              <a:t>- Eliminated scale differences</a:t>
            </a:r>
          </a:p>
        </p:txBody>
      </p:sp>
      <p:sp>
        <p:nvSpPr>
          <p:cNvPr id="13" name="TextBox 13"/>
          <p:cNvSpPr txBox="1"/>
          <p:nvPr/>
        </p:nvSpPr>
        <p:spPr>
          <a:xfrm>
            <a:off x="13589000" y="3771900"/>
            <a:ext cx="38481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Group-Specific Scores</a:t>
            </a:r>
          </a:p>
        </p:txBody>
      </p:sp>
      <p:sp>
        <p:nvSpPr>
          <p:cNvPr id="14" name="TextBox 14"/>
          <p:cNvSpPr txBox="1"/>
          <p:nvPr/>
        </p:nvSpPr>
        <p:spPr>
          <a:xfrm>
            <a:off x="13589000" y="4483100"/>
            <a:ext cx="3835400" cy="1701800"/>
          </a:xfrm>
          <a:prstGeom prst="rect">
            <a:avLst/>
          </a:prstGeom>
        </p:spPr>
        <p:txBody>
          <a:bodyPr lIns="0" tIns="0" rIns="0" bIns="0" rtlCol="0" anchor="t"/>
          <a:lstStyle/>
          <a:p>
            <a:pPr lvl="0" algn="l">
              <a:lnSpc>
                <a:spcPct val="132800"/>
              </a:lnSpc>
            </a:pPr>
            <a:r>
              <a:rPr lang="en-US" sz="2200" b="0" i="0" u="none" strike="noStrike">
                <a:solidFill>
                  <a:srgbClr val="222222">
                    <a:alpha val="80000"/>
                  </a:srgbClr>
                </a:solidFill>
                <a:latin typeface="Pretendard Regular"/>
              </a:rPr>
              <a:t>- Calculated average of</a:t>
            </a:r>
          </a:p>
          <a:p>
            <a:pPr lvl="0" algn="l">
              <a:lnSpc>
                <a:spcPct val="132800"/>
              </a:lnSpc>
            </a:pPr>
            <a:r>
              <a:rPr lang="en-US" sz="2200" b="0" i="0" u="none" strike="noStrike">
                <a:solidFill>
                  <a:srgbClr val="222222">
                    <a:alpha val="80000"/>
                  </a:srgbClr>
                </a:solidFill>
                <a:latin typeface="Pretendard Regular"/>
              </a:rPr>
              <a:t>- normalized variables</a:t>
            </a:r>
          </a:p>
          <a:p>
            <a:pPr lvl="0" algn="l">
              <a:lnSpc>
                <a:spcPct val="132800"/>
              </a:lnSpc>
            </a:pPr>
            <a:r>
              <a:rPr lang="en-US" sz="2200" b="0" i="0" u="none" strike="noStrike">
                <a:solidFill>
                  <a:srgbClr val="222222">
                    <a:alpha val="80000"/>
                  </a:srgbClr>
                </a:solidFill>
                <a:latin typeface="Pretendard Regular"/>
              </a:rPr>
              <a:t>- within each group</a:t>
            </a:r>
          </a:p>
          <a:p>
            <a:pPr lvl="0" algn="l">
              <a:lnSpc>
                <a:spcPct val="132800"/>
              </a:lnSpc>
            </a:pPr>
            <a:r>
              <a:rPr lang="en-US" sz="2200" b="0" i="0" u="none" strike="noStrike">
                <a:solidFill>
                  <a:srgbClr val="222222">
                    <a:alpha val="80000"/>
                  </a:srgbClr>
                </a:solidFill>
                <a:latin typeface="Pretendard Regular"/>
              </a:rPr>
              <a:t>- Created group scores</a:t>
            </a:r>
          </a:p>
        </p:txBody>
      </p:sp>
      <p:sp>
        <p:nvSpPr>
          <p:cNvPr id="15" name="TextBox 15"/>
          <p:cNvSpPr txBox="1"/>
          <p:nvPr/>
        </p:nvSpPr>
        <p:spPr>
          <a:xfrm>
            <a:off x="787400" y="6019800"/>
            <a:ext cx="5867400" cy="419100"/>
          </a:xfrm>
          <a:prstGeom prst="rect">
            <a:avLst/>
          </a:prstGeom>
        </p:spPr>
        <p:txBody>
          <a:bodyPr lIns="0" tIns="0" rIns="0" bIns="0" rtlCol="0" anchor="b"/>
          <a:lstStyle/>
          <a:p>
            <a:pPr lvl="0" algn="l">
              <a:lnSpc>
                <a:spcPct val="107899"/>
              </a:lnSpc>
            </a:pPr>
            <a:r>
              <a:rPr lang="en-US" sz="2400" b="0" i="0" u="none" strike="noStrike" dirty="0">
                <a:solidFill>
                  <a:srgbClr val="222222">
                    <a:alpha val="80000"/>
                  </a:srgbClr>
                </a:solidFill>
                <a:latin typeface="Pretendard SemiBold"/>
              </a:rPr>
              <a:t>Personal Information Group</a:t>
            </a:r>
          </a:p>
        </p:txBody>
      </p:sp>
      <p:sp>
        <p:nvSpPr>
          <p:cNvPr id="16" name="TextBox 16"/>
          <p:cNvSpPr txBox="1"/>
          <p:nvPr/>
        </p:nvSpPr>
        <p:spPr>
          <a:xfrm>
            <a:off x="660400" y="6702319"/>
            <a:ext cx="5867400" cy="1701800"/>
          </a:xfrm>
          <a:prstGeom prst="rect">
            <a:avLst/>
          </a:prstGeom>
        </p:spPr>
        <p:txBody>
          <a:bodyPr lIns="0" tIns="0" rIns="0" bIns="0" rtlCol="0" anchor="t"/>
          <a:lstStyle/>
          <a:p>
            <a:pPr lvl="0" algn="l">
              <a:lnSpc>
                <a:spcPct val="132800"/>
              </a:lnSpc>
            </a:pPr>
            <a:r>
              <a:rPr lang="en-US" sz="2200" b="0" i="0" u="none" strike="noStrike" dirty="0">
                <a:solidFill>
                  <a:srgbClr val="222222">
                    <a:alpha val="80000"/>
                  </a:srgbClr>
                </a:solidFill>
                <a:latin typeface="Pretendard Regular"/>
              </a:rPr>
              <a:t>- Includes age, gender,</a:t>
            </a:r>
          </a:p>
          <a:p>
            <a:pPr lvl="0" algn="l">
              <a:lnSpc>
                <a:spcPct val="132800"/>
              </a:lnSpc>
            </a:pPr>
            <a:r>
              <a:rPr lang="en-US" sz="2200" b="0" i="0" u="none" strike="noStrike" dirty="0">
                <a:solidFill>
                  <a:srgbClr val="222222">
                    <a:alpha val="80000"/>
                  </a:srgbClr>
                </a:solidFill>
                <a:latin typeface="Pretendard Regular"/>
              </a:rPr>
              <a:t>- and education level</a:t>
            </a:r>
          </a:p>
          <a:p>
            <a:pPr lvl="0" algn="l">
              <a:lnSpc>
                <a:spcPct val="132800"/>
              </a:lnSpc>
            </a:pPr>
            <a:r>
              <a:rPr lang="en-US" sz="2200" b="0" i="0" u="none" strike="noStrike" dirty="0">
                <a:solidFill>
                  <a:srgbClr val="222222">
                    <a:alpha val="80000"/>
                  </a:srgbClr>
                </a:solidFill>
                <a:latin typeface="Pretendard Regular"/>
              </a:rPr>
              <a:t>- Normalized and averaged</a:t>
            </a:r>
          </a:p>
          <a:p>
            <a:pPr lvl="0" algn="l">
              <a:lnSpc>
                <a:spcPct val="132800"/>
              </a:lnSpc>
            </a:pPr>
            <a:r>
              <a:rPr lang="en-US" sz="2200" b="0" i="0" u="none" strike="noStrike" dirty="0">
                <a:solidFill>
                  <a:srgbClr val="222222">
                    <a:alpha val="80000"/>
                  </a:srgbClr>
                </a:solidFill>
                <a:latin typeface="Pretendard Regular"/>
              </a:rPr>
              <a:t>- Reflects individual characteristics</a:t>
            </a:r>
          </a:p>
        </p:txBody>
      </p:sp>
      <p:sp>
        <p:nvSpPr>
          <p:cNvPr id="17" name="TextBox 17"/>
          <p:cNvSpPr txBox="1"/>
          <p:nvPr/>
        </p:nvSpPr>
        <p:spPr>
          <a:xfrm>
            <a:off x="13768917" y="6461019"/>
            <a:ext cx="5867400" cy="419100"/>
          </a:xfrm>
          <a:prstGeom prst="rect">
            <a:avLst/>
          </a:prstGeom>
        </p:spPr>
        <p:txBody>
          <a:bodyPr lIns="0" tIns="0" rIns="0" bIns="0" rtlCol="0" anchor="b"/>
          <a:lstStyle/>
          <a:p>
            <a:pPr lvl="0" algn="l">
              <a:lnSpc>
                <a:spcPct val="107899"/>
              </a:lnSpc>
            </a:pPr>
            <a:r>
              <a:rPr lang="en-US" sz="2400" b="0" i="0" u="none" strike="noStrike" dirty="0">
                <a:solidFill>
                  <a:srgbClr val="222222">
                    <a:alpha val="80000"/>
                  </a:srgbClr>
                </a:solidFill>
                <a:latin typeface="Pretendard SemiBold"/>
              </a:rPr>
              <a:t>Health-Related Group</a:t>
            </a:r>
          </a:p>
        </p:txBody>
      </p:sp>
      <p:sp>
        <p:nvSpPr>
          <p:cNvPr id="18" name="TextBox 18"/>
          <p:cNvSpPr txBox="1"/>
          <p:nvPr/>
        </p:nvSpPr>
        <p:spPr>
          <a:xfrm>
            <a:off x="13658850" y="7112541"/>
            <a:ext cx="5867400" cy="1701800"/>
          </a:xfrm>
          <a:prstGeom prst="rect">
            <a:avLst/>
          </a:prstGeom>
        </p:spPr>
        <p:txBody>
          <a:bodyPr lIns="0" tIns="0" rIns="0" bIns="0" rtlCol="0" anchor="t"/>
          <a:lstStyle/>
          <a:p>
            <a:pPr lvl="0" algn="l">
              <a:lnSpc>
                <a:spcPct val="132800"/>
              </a:lnSpc>
            </a:pPr>
            <a:r>
              <a:rPr lang="en-US" sz="2200" b="0" i="0" u="none" strike="noStrike" dirty="0">
                <a:solidFill>
                  <a:srgbClr val="222222">
                    <a:alpha val="80000"/>
                  </a:srgbClr>
                </a:solidFill>
                <a:latin typeface="Pretendard Regular"/>
              </a:rPr>
              <a:t>- Comprises smoking status,</a:t>
            </a:r>
          </a:p>
          <a:p>
            <a:pPr lvl="0" algn="l">
              <a:lnSpc>
                <a:spcPct val="132800"/>
              </a:lnSpc>
            </a:pPr>
            <a:r>
              <a:rPr lang="en-US" sz="2200" b="0" i="0" u="none" strike="noStrike" dirty="0">
                <a:solidFill>
                  <a:srgbClr val="222222">
                    <a:alpha val="80000"/>
                  </a:srgbClr>
                </a:solidFill>
                <a:latin typeface="Pretendard Regular"/>
              </a:rPr>
              <a:t>- exercise frequency, health score</a:t>
            </a:r>
          </a:p>
          <a:p>
            <a:pPr lvl="0" algn="l">
              <a:lnSpc>
                <a:spcPct val="132800"/>
              </a:lnSpc>
            </a:pPr>
            <a:r>
              <a:rPr lang="en-US" sz="2200" b="0" i="0" u="none" strike="noStrike" dirty="0">
                <a:solidFill>
                  <a:srgbClr val="222222">
                    <a:alpha val="80000"/>
                  </a:srgbClr>
                </a:solidFill>
                <a:latin typeface="Pretendard Regular"/>
              </a:rPr>
              <a:t>- Normalized and averaged</a:t>
            </a:r>
          </a:p>
          <a:p>
            <a:pPr lvl="0" algn="l">
              <a:lnSpc>
                <a:spcPct val="132800"/>
              </a:lnSpc>
            </a:pPr>
            <a:r>
              <a:rPr lang="en-US" sz="2200" b="0" i="0" u="none" strike="noStrike" dirty="0">
                <a:solidFill>
                  <a:srgbClr val="222222">
                    <a:alpha val="80000"/>
                  </a:srgbClr>
                </a:solidFill>
                <a:latin typeface="Pretendard Regular"/>
              </a:rPr>
              <a:t>- Indicates overall health condition</a:t>
            </a:r>
          </a:p>
        </p:txBody>
      </p:sp>
      <p:sp>
        <p:nvSpPr>
          <p:cNvPr id="19" name="TextBox 19"/>
          <p:cNvSpPr txBox="1"/>
          <p:nvPr/>
        </p:nvSpPr>
        <p:spPr>
          <a:xfrm>
            <a:off x="711200" y="1320800"/>
            <a:ext cx="16827500" cy="1066800"/>
          </a:xfrm>
          <a:prstGeom prst="rect">
            <a:avLst/>
          </a:prstGeom>
        </p:spPr>
        <p:txBody>
          <a:bodyPr lIns="0" tIns="0" rIns="0" bIns="0" rtlCol="0" anchor="ctr"/>
          <a:lstStyle/>
          <a:p>
            <a:pPr lvl="0" algn="ctr">
              <a:lnSpc>
                <a:spcPct val="99600"/>
              </a:lnSpc>
            </a:pPr>
            <a:r>
              <a:rPr lang="en-US" sz="6000" b="0" i="0" u="none" strike="noStrike" spc="-100">
                <a:solidFill>
                  <a:srgbClr val="222222"/>
                </a:solidFill>
                <a:latin typeface="Pretendard SemiBold"/>
              </a:rPr>
              <a:t>Data Preprocessing (3)</a:t>
            </a:r>
          </a:p>
        </p:txBody>
      </p:sp>
      <p:pic>
        <p:nvPicPr>
          <p:cNvPr id="20" name="그림 19" descr="텍스트, 스크린샷, 폰트이(가) 표시된 사진&#10;&#10;AI 생성 콘텐츠는 정확하지 않을 수 있습니다.">
            <a:extLst>
              <a:ext uri="{FF2B5EF4-FFF2-40B4-BE49-F238E27FC236}">
                <a16:creationId xmlns:a16="http://schemas.microsoft.com/office/drawing/2014/main" id="{1804D9F8-3A37-8C2C-30F2-7098634747A4}"/>
              </a:ext>
            </a:extLst>
          </p:cNvPr>
          <p:cNvPicPr>
            <a:picLocks noChangeAspect="1"/>
          </p:cNvPicPr>
          <p:nvPr/>
        </p:nvPicPr>
        <p:blipFill>
          <a:blip r:embed="rId6"/>
          <a:stretch>
            <a:fillRect/>
          </a:stretch>
        </p:blipFill>
        <p:spPr>
          <a:xfrm>
            <a:off x="5074073" y="3152194"/>
            <a:ext cx="7581054" cy="394546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blip>
          <a:stretch>
            <a:fillRect/>
          </a:stretch>
        </p:blipFill>
        <p:spPr>
          <a:xfrm>
            <a:off x="-1447800" y="4292600"/>
            <a:ext cx="7213600" cy="6959600"/>
          </a:xfrm>
          <a:prstGeom prst="rect">
            <a:avLst/>
          </a:prstGeom>
        </p:spPr>
      </p:pic>
      <p:pic>
        <p:nvPicPr>
          <p:cNvPr id="3" name="Picture 3"/>
          <p:cNvPicPr>
            <a:picLocks noChangeAspect="1"/>
          </p:cNvPicPr>
          <p:nvPr/>
        </p:nvPicPr>
        <p:blipFill>
          <a:blip r:embed="rId3">
            <a:alphaModFix amt="22000"/>
          </a:blip>
          <a:stretch>
            <a:fillRect/>
          </a:stretch>
        </p:blipFill>
        <p:spPr>
          <a:xfrm>
            <a:off x="9067800" y="-1866900"/>
            <a:ext cx="10401300" cy="10820400"/>
          </a:xfrm>
          <a:prstGeom prst="rect">
            <a:avLst/>
          </a:prstGeom>
        </p:spPr>
      </p:pic>
      <p:sp>
        <p:nvSpPr>
          <p:cNvPr id="4" name="TextBox 4"/>
          <p:cNvSpPr txBox="1"/>
          <p:nvPr/>
        </p:nvSpPr>
        <p:spPr>
          <a:xfrm>
            <a:off x="15481300" y="5207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5" name="Picture 5"/>
          <p:cNvPicPr>
            <a:picLocks noChangeAspect="1"/>
          </p:cNvPicPr>
          <p:nvPr/>
        </p:nvPicPr>
        <p:blipFill>
          <a:blip r:embed="rId4"/>
          <a:stretch>
            <a:fillRect/>
          </a:stretch>
        </p:blipFill>
        <p:spPr>
          <a:xfrm>
            <a:off x="787400" y="927100"/>
            <a:ext cx="16725900" cy="12700"/>
          </a:xfrm>
          <a:prstGeom prst="rect">
            <a:avLst/>
          </a:prstGeom>
        </p:spPr>
      </p:pic>
      <p:pic>
        <p:nvPicPr>
          <p:cNvPr id="6" name="Picture 6"/>
          <p:cNvPicPr>
            <a:picLocks noChangeAspect="1"/>
          </p:cNvPicPr>
          <p:nvPr/>
        </p:nvPicPr>
        <p:blipFill>
          <a:blip r:embed="rId5">
            <a:alphaModFix amt="80000"/>
          </a:blip>
          <a:stretch>
            <a:fillRect/>
          </a:stretch>
        </p:blipFill>
        <p:spPr>
          <a:xfrm>
            <a:off x="9258300" y="1612900"/>
            <a:ext cx="8001000" cy="4064000"/>
          </a:xfrm>
          <a:prstGeom prst="rect">
            <a:avLst/>
          </a:prstGeom>
        </p:spPr>
      </p:pic>
      <p:pic>
        <p:nvPicPr>
          <p:cNvPr id="7" name="Picture 7"/>
          <p:cNvPicPr>
            <a:picLocks noChangeAspect="1"/>
          </p:cNvPicPr>
          <p:nvPr/>
        </p:nvPicPr>
        <p:blipFill>
          <a:blip r:embed="rId6">
            <a:alphaModFix amt="80000"/>
          </a:blip>
          <a:stretch>
            <a:fillRect/>
          </a:stretch>
        </p:blipFill>
        <p:spPr>
          <a:xfrm>
            <a:off x="9258300" y="5892800"/>
            <a:ext cx="8001000" cy="3746500"/>
          </a:xfrm>
          <a:prstGeom prst="rect">
            <a:avLst/>
          </a:prstGeom>
        </p:spPr>
      </p:pic>
      <p:pic>
        <p:nvPicPr>
          <p:cNvPr id="8" name="Picture 8"/>
          <p:cNvPicPr>
            <a:picLocks noChangeAspect="1"/>
          </p:cNvPicPr>
          <p:nvPr/>
        </p:nvPicPr>
        <p:blipFill>
          <a:blip r:embed="rId5">
            <a:alphaModFix amt="80000"/>
          </a:blip>
          <a:stretch>
            <a:fillRect/>
          </a:stretch>
        </p:blipFill>
        <p:spPr>
          <a:xfrm>
            <a:off x="1028700" y="1612900"/>
            <a:ext cx="8001000" cy="4064000"/>
          </a:xfrm>
          <a:prstGeom prst="rect">
            <a:avLst/>
          </a:prstGeom>
          <a:effectLst>
            <a:outerShdw blurRad="164675" dist="375352" dir="2700000">
              <a:srgbClr val="FFFFFF">
                <a:alpha val="50000"/>
              </a:srgbClr>
            </a:outerShdw>
          </a:effectLst>
        </p:spPr>
      </p:pic>
      <p:sp>
        <p:nvSpPr>
          <p:cNvPr id="10" name="TextBox 10"/>
          <p:cNvSpPr txBox="1"/>
          <p:nvPr/>
        </p:nvSpPr>
        <p:spPr>
          <a:xfrm>
            <a:off x="1384300" y="1955800"/>
            <a:ext cx="7404100" cy="1701800"/>
          </a:xfrm>
          <a:prstGeom prst="rect">
            <a:avLst/>
          </a:prstGeom>
        </p:spPr>
        <p:txBody>
          <a:bodyPr lIns="0" tIns="0" rIns="0" bIns="0" rtlCol="0" anchor="b"/>
          <a:lstStyle/>
          <a:p>
            <a:pPr lvl="0" algn="l">
              <a:lnSpc>
                <a:spcPct val="107899"/>
              </a:lnSpc>
            </a:pPr>
            <a:r>
              <a:rPr lang="en-US" sz="5000" b="0" i="0" u="none" strike="noStrike">
                <a:solidFill>
                  <a:srgbClr val="222222">
                    <a:alpha val="80000"/>
                  </a:srgbClr>
                </a:solidFill>
                <a:latin typeface="Pretendard SemiBold"/>
              </a:rPr>
              <a:t>Clustering Analysis Overview</a:t>
            </a:r>
          </a:p>
        </p:txBody>
      </p:sp>
      <p:sp>
        <p:nvSpPr>
          <p:cNvPr id="11" name="TextBox 11"/>
          <p:cNvSpPr txBox="1"/>
          <p:nvPr/>
        </p:nvSpPr>
        <p:spPr>
          <a:xfrm>
            <a:off x="1384300" y="4292600"/>
            <a:ext cx="7327900" cy="939800"/>
          </a:xfrm>
          <a:prstGeom prst="rect">
            <a:avLst/>
          </a:prstGeom>
        </p:spPr>
        <p:txBody>
          <a:bodyPr lIns="0" tIns="0" rIns="0" bIns="0" rtlCol="0" anchor="t"/>
          <a:lstStyle/>
          <a:p>
            <a:pPr lvl="0" algn="l">
              <a:lnSpc>
                <a:spcPct val="116199"/>
              </a:lnSpc>
            </a:pPr>
            <a:r>
              <a:rPr lang="en-US" sz="1800" b="0" i="0" u="none" strike="noStrike">
                <a:solidFill>
                  <a:srgbClr val="222222">
                    <a:alpha val="80000"/>
                  </a:srgbClr>
                </a:solidFill>
                <a:latin typeface="Pretendard Regular"/>
              </a:rPr>
              <a:t>This section outlines the clustering analysis process applied to our preprocessed dataset, focusing on identifying distinct customer segments.</a:t>
            </a:r>
          </a:p>
        </p:txBody>
      </p:sp>
      <p:pic>
        <p:nvPicPr>
          <p:cNvPr id="12" name="Picture 12"/>
          <p:cNvPicPr>
            <a:picLocks noChangeAspect="1"/>
          </p:cNvPicPr>
          <p:nvPr/>
        </p:nvPicPr>
        <p:blipFill>
          <a:blip r:embed="rId7"/>
          <a:stretch>
            <a:fillRect/>
          </a:stretch>
        </p:blipFill>
        <p:spPr>
          <a:xfrm>
            <a:off x="1409700" y="4000500"/>
            <a:ext cx="7239000" cy="12700"/>
          </a:xfrm>
          <a:prstGeom prst="rect">
            <a:avLst/>
          </a:prstGeom>
        </p:spPr>
      </p:pic>
      <p:sp>
        <p:nvSpPr>
          <p:cNvPr id="13" name="TextBox 13"/>
          <p:cNvSpPr txBox="1"/>
          <p:nvPr/>
        </p:nvSpPr>
        <p:spPr>
          <a:xfrm>
            <a:off x="9626600" y="2387600"/>
            <a:ext cx="73406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K-Means Clustering on Group Scores</a:t>
            </a:r>
          </a:p>
        </p:txBody>
      </p:sp>
      <p:sp>
        <p:nvSpPr>
          <p:cNvPr id="14" name="TextBox 14"/>
          <p:cNvSpPr txBox="1"/>
          <p:nvPr/>
        </p:nvSpPr>
        <p:spPr>
          <a:xfrm>
            <a:off x="9626600" y="3086100"/>
            <a:ext cx="7327900" cy="1701800"/>
          </a:xfrm>
          <a:prstGeom prst="rect">
            <a:avLst/>
          </a:prstGeom>
        </p:spPr>
        <p:txBody>
          <a:bodyPr lIns="0" tIns="0" rIns="0" bIns="0" rtlCol="0" anchor="t"/>
          <a:lstStyle/>
          <a:p>
            <a:pPr lvl="0" algn="l">
              <a:lnSpc>
                <a:spcPct val="132800"/>
              </a:lnSpc>
            </a:pPr>
            <a:r>
              <a:rPr lang="en-US" sz="2200" b="0" i="0" u="none" strike="noStrike">
                <a:solidFill>
                  <a:srgbClr val="222222">
                    <a:alpha val="80000"/>
                  </a:srgbClr>
                </a:solidFill>
                <a:latin typeface="Pretendard Regular"/>
              </a:rPr>
              <a:t>We employed K-Means clustering algorithm on the group scores derived from personal, health, and other characteristics. Three clusters were created for each group to capture diverse customer profiles.</a:t>
            </a:r>
          </a:p>
        </p:txBody>
      </p:sp>
      <p:sp>
        <p:nvSpPr>
          <p:cNvPr id="15" name="TextBox 15"/>
          <p:cNvSpPr txBox="1"/>
          <p:nvPr/>
        </p:nvSpPr>
        <p:spPr>
          <a:xfrm>
            <a:off x="9626600" y="6502400"/>
            <a:ext cx="7340600" cy="419100"/>
          </a:xfrm>
          <a:prstGeom prst="rect">
            <a:avLst/>
          </a:prstGeom>
        </p:spPr>
        <p:txBody>
          <a:bodyPr lIns="0" tIns="0" rIns="0" bIns="0" rtlCol="0" anchor="b"/>
          <a:lstStyle/>
          <a:p>
            <a:pPr lvl="0" algn="l">
              <a:lnSpc>
                <a:spcPct val="107899"/>
              </a:lnSpc>
            </a:pPr>
            <a:r>
              <a:rPr lang="en-US" sz="2400" b="0" i="0" u="none" strike="noStrike">
                <a:solidFill>
                  <a:srgbClr val="222222">
                    <a:alpha val="80000"/>
                  </a:srgbClr>
                </a:solidFill>
                <a:latin typeface="Pretendard SemiBold"/>
              </a:rPr>
              <a:t>Visualization and Interpretation</a:t>
            </a:r>
          </a:p>
        </p:txBody>
      </p:sp>
      <p:sp>
        <p:nvSpPr>
          <p:cNvPr id="16" name="TextBox 16"/>
          <p:cNvSpPr txBox="1"/>
          <p:nvPr/>
        </p:nvSpPr>
        <p:spPr>
          <a:xfrm>
            <a:off x="9626600" y="7213600"/>
            <a:ext cx="7327900" cy="1257300"/>
          </a:xfrm>
          <a:prstGeom prst="rect">
            <a:avLst/>
          </a:prstGeom>
        </p:spPr>
        <p:txBody>
          <a:bodyPr lIns="0" tIns="0" rIns="0" bIns="0" rtlCol="0" anchor="t"/>
          <a:lstStyle/>
          <a:p>
            <a:pPr lvl="0" algn="l">
              <a:lnSpc>
                <a:spcPct val="132800"/>
              </a:lnSpc>
            </a:pPr>
            <a:r>
              <a:rPr lang="en-US" sz="2200" b="0" i="0" u="none" strike="noStrike">
                <a:solidFill>
                  <a:srgbClr val="222222">
                    <a:alpha val="80000"/>
                  </a:srgbClr>
                </a:solidFill>
                <a:latin typeface="Pretendard Regular"/>
              </a:rPr>
              <a:t>Boxplots were used to visualize the distribution of scores within each cluster, enabling us to interpret and characterize the distinct customer segments effectively.</a:t>
            </a:r>
          </a:p>
        </p:txBody>
      </p:sp>
      <p:pic>
        <p:nvPicPr>
          <p:cNvPr id="1026" name="Picture 2" descr="ZINNIAS_TOP: 데이터 사이언스 - 클러스터링 5가지 기법">
            <a:extLst>
              <a:ext uri="{FF2B5EF4-FFF2-40B4-BE49-F238E27FC236}">
                <a16:creationId xmlns:a16="http://schemas.microsoft.com/office/drawing/2014/main" id="{CA9EB07C-6C90-237D-F73B-E427712C6E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2588" y="6049433"/>
            <a:ext cx="7462245" cy="3771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6000"/>
          </a:blip>
          <a:stretch>
            <a:fillRect/>
          </a:stretch>
        </p:blipFill>
        <p:spPr>
          <a:xfrm rot="-20400000">
            <a:off x="7023100" y="-660400"/>
            <a:ext cx="12065000" cy="11214100"/>
          </a:xfrm>
          <a:prstGeom prst="rect">
            <a:avLst/>
          </a:prstGeom>
        </p:spPr>
      </p:pic>
      <p:pic>
        <p:nvPicPr>
          <p:cNvPr id="3" name="Picture 3"/>
          <p:cNvPicPr>
            <a:picLocks noChangeAspect="1"/>
          </p:cNvPicPr>
          <p:nvPr/>
        </p:nvPicPr>
        <p:blipFill>
          <a:blip r:embed="rId3">
            <a:alphaModFix amt="80000"/>
          </a:blip>
          <a:stretch>
            <a:fillRect/>
          </a:stretch>
        </p:blipFill>
        <p:spPr>
          <a:xfrm>
            <a:off x="9309100" y="1676400"/>
            <a:ext cx="8001000" cy="4064000"/>
          </a:xfrm>
          <a:prstGeom prst="rect">
            <a:avLst/>
          </a:prstGeom>
        </p:spPr>
      </p:pic>
      <p:pic>
        <p:nvPicPr>
          <p:cNvPr id="5" name="Picture 5"/>
          <p:cNvPicPr>
            <a:picLocks noChangeAspect="1"/>
          </p:cNvPicPr>
          <p:nvPr/>
        </p:nvPicPr>
        <p:blipFill>
          <a:blip r:embed="rId4">
            <a:alphaModFix amt="80000"/>
          </a:blip>
          <a:stretch>
            <a:fillRect/>
          </a:stretch>
        </p:blipFill>
        <p:spPr>
          <a:xfrm>
            <a:off x="1028700" y="5969000"/>
            <a:ext cx="8001000" cy="3746500"/>
          </a:xfrm>
          <a:prstGeom prst="rect">
            <a:avLst/>
          </a:prstGeom>
        </p:spPr>
      </p:pic>
      <p:pic>
        <p:nvPicPr>
          <p:cNvPr id="6" name="Picture 6"/>
          <p:cNvPicPr>
            <a:picLocks noChangeAspect="1"/>
          </p:cNvPicPr>
          <p:nvPr/>
        </p:nvPicPr>
        <p:blipFill>
          <a:blip r:embed="rId5"/>
          <a:stretch>
            <a:fillRect/>
          </a:stretch>
        </p:blipFill>
        <p:spPr>
          <a:xfrm>
            <a:off x="1409700" y="7061200"/>
            <a:ext cx="7239000" cy="12700"/>
          </a:xfrm>
          <a:prstGeom prst="rect">
            <a:avLst/>
          </a:prstGeom>
        </p:spPr>
      </p:pic>
      <p:pic>
        <p:nvPicPr>
          <p:cNvPr id="7" name="Picture 7"/>
          <p:cNvPicPr>
            <a:picLocks noChangeAspect="1"/>
          </p:cNvPicPr>
          <p:nvPr/>
        </p:nvPicPr>
        <p:blipFill>
          <a:blip r:embed="rId4">
            <a:alphaModFix amt="80000"/>
          </a:blip>
          <a:stretch>
            <a:fillRect/>
          </a:stretch>
        </p:blipFill>
        <p:spPr>
          <a:xfrm>
            <a:off x="9309100" y="5956300"/>
            <a:ext cx="8001000" cy="3746500"/>
          </a:xfrm>
          <a:prstGeom prst="rect">
            <a:avLst/>
          </a:prstGeom>
        </p:spPr>
      </p:pic>
      <p:pic>
        <p:nvPicPr>
          <p:cNvPr id="8" name="Picture 8"/>
          <p:cNvPicPr>
            <a:picLocks noChangeAspect="1"/>
          </p:cNvPicPr>
          <p:nvPr/>
        </p:nvPicPr>
        <p:blipFill>
          <a:blip r:embed="rId5"/>
          <a:stretch>
            <a:fillRect/>
          </a:stretch>
        </p:blipFill>
        <p:spPr>
          <a:xfrm>
            <a:off x="9690100" y="7061200"/>
            <a:ext cx="7239000" cy="12700"/>
          </a:xfrm>
          <a:prstGeom prst="rect">
            <a:avLst/>
          </a:prstGeom>
        </p:spPr>
      </p:pic>
      <p:grpSp>
        <p:nvGrpSpPr>
          <p:cNvPr id="9" name="Group 9"/>
          <p:cNvGrpSpPr/>
          <p:nvPr/>
        </p:nvGrpSpPr>
        <p:grpSpPr>
          <a:xfrm>
            <a:off x="2147483647" y="2147483647"/>
            <a:ext cx="2147483647" cy="2147483647"/>
            <a:chOff x="0" y="0"/>
            <a:chExt cx="0" cy="0"/>
          </a:xfrm>
        </p:grpSpPr>
      </p:grpSp>
      <p:pic>
        <p:nvPicPr>
          <p:cNvPr id="10" name="Picture 10"/>
          <p:cNvPicPr>
            <a:picLocks noChangeAspect="1"/>
          </p:cNvPicPr>
          <p:nvPr/>
        </p:nvPicPr>
        <p:blipFill>
          <a:blip r:embed="rId6"/>
          <a:stretch>
            <a:fillRect/>
          </a:stretch>
        </p:blipFill>
        <p:spPr>
          <a:xfrm>
            <a:off x="1549400" y="6337300"/>
            <a:ext cx="482600" cy="482600"/>
          </a:xfrm>
          <a:prstGeom prst="rect">
            <a:avLst/>
          </a:prstGeom>
        </p:spPr>
      </p:pic>
      <p:sp>
        <p:nvSpPr>
          <p:cNvPr id="11" name="TextBox 11"/>
          <p:cNvSpPr txBox="1"/>
          <p:nvPr/>
        </p:nvSpPr>
        <p:spPr>
          <a:xfrm>
            <a:off x="1587500" y="6400800"/>
            <a:ext cx="393700" cy="355600"/>
          </a:xfrm>
          <a:prstGeom prst="rect">
            <a:avLst/>
          </a:prstGeom>
        </p:spPr>
        <p:txBody>
          <a:bodyPr lIns="0" tIns="0" rIns="0" bIns="0" rtlCol="0" anchor="t"/>
          <a:lstStyle/>
          <a:p>
            <a:pPr lvl="0" algn="ctr">
              <a:lnSpc>
                <a:spcPct val="116199"/>
              </a:lnSpc>
            </a:pPr>
            <a:r>
              <a:rPr lang="en-US" sz="2000" b="0" i="0" u="none" strike="noStrike">
                <a:solidFill>
                  <a:srgbClr val="222222"/>
                </a:solidFill>
                <a:latin typeface="Vollkorn Medium"/>
              </a:rPr>
              <a:t>1</a:t>
            </a:r>
          </a:p>
        </p:txBody>
      </p:sp>
      <p:pic>
        <p:nvPicPr>
          <p:cNvPr id="12" name="Picture 12"/>
          <p:cNvPicPr>
            <a:picLocks noChangeAspect="1"/>
          </p:cNvPicPr>
          <p:nvPr/>
        </p:nvPicPr>
        <p:blipFill>
          <a:blip r:embed="rId6"/>
          <a:stretch>
            <a:fillRect/>
          </a:stretch>
        </p:blipFill>
        <p:spPr>
          <a:xfrm>
            <a:off x="9829800" y="6337300"/>
            <a:ext cx="482600" cy="482600"/>
          </a:xfrm>
          <a:prstGeom prst="rect">
            <a:avLst/>
          </a:prstGeom>
        </p:spPr>
      </p:pic>
      <p:sp>
        <p:nvSpPr>
          <p:cNvPr id="13" name="TextBox 13"/>
          <p:cNvSpPr txBox="1"/>
          <p:nvPr/>
        </p:nvSpPr>
        <p:spPr>
          <a:xfrm>
            <a:off x="9880600" y="6400800"/>
            <a:ext cx="393700" cy="355600"/>
          </a:xfrm>
          <a:prstGeom prst="rect">
            <a:avLst/>
          </a:prstGeom>
        </p:spPr>
        <p:txBody>
          <a:bodyPr lIns="0" tIns="0" rIns="0" bIns="0" rtlCol="0" anchor="t"/>
          <a:lstStyle/>
          <a:p>
            <a:pPr lvl="0" algn="ctr">
              <a:lnSpc>
                <a:spcPct val="116199"/>
              </a:lnSpc>
            </a:pPr>
            <a:r>
              <a:rPr lang="en-US" sz="2000" b="0" i="0" u="none" strike="noStrike">
                <a:solidFill>
                  <a:srgbClr val="222222"/>
                </a:solidFill>
                <a:latin typeface="Vollkorn Medium"/>
              </a:rPr>
              <a:t>2</a:t>
            </a:r>
          </a:p>
        </p:txBody>
      </p:sp>
      <p:sp>
        <p:nvSpPr>
          <p:cNvPr id="14" name="TextBox 14"/>
          <p:cNvSpPr txBox="1"/>
          <p:nvPr/>
        </p:nvSpPr>
        <p:spPr>
          <a:xfrm>
            <a:off x="15481300" y="584200"/>
            <a:ext cx="1968500" cy="304800"/>
          </a:xfrm>
          <a:prstGeom prst="rect">
            <a:avLst/>
          </a:prstGeom>
        </p:spPr>
        <p:txBody>
          <a:bodyPr lIns="0" tIns="0" rIns="0" bIns="0" rtlCol="0" anchor="t"/>
          <a:lstStyle/>
          <a:p>
            <a:pPr lvl="0" algn="r">
              <a:lnSpc>
                <a:spcPct val="99600"/>
              </a:lnSpc>
            </a:pPr>
            <a:r>
              <a:rPr lang="en-US" sz="1700" b="0" i="0" u="none" strike="noStrike">
                <a:solidFill>
                  <a:srgbClr val="222222"/>
                </a:solidFill>
                <a:latin typeface="Vollkorn Regular"/>
              </a:rPr>
              <a:t>Presentation</a:t>
            </a:r>
          </a:p>
        </p:txBody>
      </p:sp>
      <p:pic>
        <p:nvPicPr>
          <p:cNvPr id="15" name="Picture 15"/>
          <p:cNvPicPr>
            <a:picLocks noChangeAspect="1"/>
          </p:cNvPicPr>
          <p:nvPr/>
        </p:nvPicPr>
        <p:blipFill>
          <a:blip r:embed="rId7"/>
          <a:stretch>
            <a:fillRect/>
          </a:stretch>
        </p:blipFill>
        <p:spPr>
          <a:xfrm>
            <a:off x="787400" y="990600"/>
            <a:ext cx="16725900" cy="12700"/>
          </a:xfrm>
          <a:prstGeom prst="rect">
            <a:avLst/>
          </a:prstGeom>
        </p:spPr>
      </p:pic>
      <p:sp>
        <p:nvSpPr>
          <p:cNvPr id="16" name="TextBox 16"/>
          <p:cNvSpPr txBox="1"/>
          <p:nvPr/>
        </p:nvSpPr>
        <p:spPr>
          <a:xfrm>
            <a:off x="1028700" y="2463800"/>
            <a:ext cx="8128000" cy="889000"/>
          </a:xfrm>
          <a:prstGeom prst="rect">
            <a:avLst/>
          </a:prstGeom>
        </p:spPr>
        <p:txBody>
          <a:bodyPr lIns="0" tIns="0" rIns="0" bIns="0" rtlCol="0" anchor="b"/>
          <a:lstStyle/>
          <a:p>
            <a:pPr lvl="0" algn="l">
              <a:lnSpc>
                <a:spcPct val="107899"/>
              </a:lnSpc>
            </a:pPr>
            <a:r>
              <a:rPr lang="en-US" sz="5000" b="0" i="0" u="none" strike="noStrike">
                <a:solidFill>
                  <a:srgbClr val="222222">
                    <a:alpha val="80000"/>
                  </a:srgbClr>
                </a:solidFill>
                <a:latin typeface="Pretendard SemiBold"/>
              </a:rPr>
              <a:t>Personal Score Clustering</a:t>
            </a:r>
          </a:p>
        </p:txBody>
      </p:sp>
      <p:sp>
        <p:nvSpPr>
          <p:cNvPr id="17" name="TextBox 17"/>
          <p:cNvSpPr txBox="1"/>
          <p:nvPr/>
        </p:nvSpPr>
        <p:spPr>
          <a:xfrm>
            <a:off x="1028700" y="3721100"/>
            <a:ext cx="8051800" cy="939800"/>
          </a:xfrm>
          <a:prstGeom prst="rect">
            <a:avLst/>
          </a:prstGeom>
        </p:spPr>
        <p:txBody>
          <a:bodyPr lIns="0" tIns="0" rIns="0" bIns="0" rtlCol="0" anchor="t"/>
          <a:lstStyle/>
          <a:p>
            <a:pPr lvl="0" algn="l">
              <a:lnSpc>
                <a:spcPct val="116199"/>
              </a:lnSpc>
            </a:pPr>
            <a:r>
              <a:rPr lang="en-US" sz="1800" b="0" i="0" u="none" strike="noStrike">
                <a:solidFill>
                  <a:srgbClr val="222222">
                    <a:alpha val="80000"/>
                  </a:srgbClr>
                </a:solidFill>
                <a:latin typeface="Pretendard Regular"/>
              </a:rPr>
              <a:t>We applied K-Means clustering to personal scores derived from age, gender, and education level. This process aimed to identify distinct customer segments based on individual characteristics.</a:t>
            </a:r>
          </a:p>
        </p:txBody>
      </p:sp>
      <p:sp>
        <p:nvSpPr>
          <p:cNvPr id="18" name="TextBox 18"/>
          <p:cNvSpPr txBox="1"/>
          <p:nvPr/>
        </p:nvSpPr>
        <p:spPr>
          <a:xfrm>
            <a:off x="2260600" y="6362700"/>
            <a:ext cx="6388100" cy="406400"/>
          </a:xfrm>
          <a:prstGeom prst="rect">
            <a:avLst/>
          </a:prstGeom>
        </p:spPr>
        <p:txBody>
          <a:bodyPr lIns="0" tIns="0" rIns="0" bIns="0" rtlCol="0" anchor="ctr"/>
          <a:lstStyle/>
          <a:p>
            <a:pPr lvl="0" algn="r">
              <a:lnSpc>
                <a:spcPct val="107899"/>
              </a:lnSpc>
            </a:pPr>
            <a:r>
              <a:rPr lang="en-US" sz="2300" b="0" i="0" u="none" strike="noStrike">
                <a:solidFill>
                  <a:srgbClr val="222222">
                    <a:alpha val="80000"/>
                  </a:srgbClr>
                </a:solidFill>
                <a:latin typeface="Pretendard SemiBold"/>
              </a:rPr>
              <a:t>Cluster Characteristics</a:t>
            </a:r>
          </a:p>
        </p:txBody>
      </p:sp>
      <p:sp>
        <p:nvSpPr>
          <p:cNvPr id="19" name="TextBox 19"/>
          <p:cNvSpPr txBox="1"/>
          <p:nvPr/>
        </p:nvSpPr>
        <p:spPr>
          <a:xfrm>
            <a:off x="1346200" y="7315200"/>
            <a:ext cx="7302500" cy="1600200"/>
          </a:xfrm>
          <a:prstGeom prst="rect">
            <a:avLst/>
          </a:prstGeom>
        </p:spPr>
        <p:txBody>
          <a:bodyPr lIns="0" tIns="0" rIns="0" bIns="0" rtlCol="0" anchor="t"/>
          <a:lstStyle/>
          <a:p>
            <a:pPr lvl="0" algn="r">
              <a:lnSpc>
                <a:spcPct val="116199"/>
              </a:lnSpc>
            </a:pPr>
            <a:r>
              <a:rPr lang="en-US" sz="2300" b="0" i="0" u="none" strike="noStrike">
                <a:solidFill>
                  <a:srgbClr val="222222">
                    <a:alpha val="80000"/>
                  </a:srgbClr>
                </a:solidFill>
                <a:latin typeface="Pretendard Regular"/>
              </a:rPr>
              <a:t>- Cluster 0: Highest average</a:t>
            </a:r>
          </a:p>
          <a:p>
            <a:pPr lvl="0" algn="r">
              <a:lnSpc>
                <a:spcPct val="116199"/>
              </a:lnSpc>
            </a:pPr>
            <a:r>
              <a:rPr lang="en-US" sz="2300" b="0" i="0" u="none" strike="noStrike">
                <a:solidFill>
                  <a:srgbClr val="222222">
                    <a:alpha val="80000"/>
                  </a:srgbClr>
                </a:solidFill>
                <a:latin typeface="Pretendard Regular"/>
              </a:rPr>
              <a:t>- Educated elderly females</a:t>
            </a:r>
          </a:p>
          <a:p>
            <a:pPr lvl="0" algn="r">
              <a:lnSpc>
                <a:spcPct val="116199"/>
              </a:lnSpc>
            </a:pPr>
            <a:r>
              <a:rPr lang="en-US" sz="2300" b="0" i="0" u="none" strike="noStrike">
                <a:solidFill>
                  <a:srgbClr val="222222">
                    <a:alpha val="80000"/>
                  </a:srgbClr>
                </a:solidFill>
                <a:latin typeface="Pretendard Regular"/>
              </a:rPr>
              <a:t>- Cluster 1: Lowest mean</a:t>
            </a:r>
          </a:p>
          <a:p>
            <a:pPr lvl="0" algn="r">
              <a:lnSpc>
                <a:spcPct val="116199"/>
              </a:lnSpc>
            </a:pPr>
            <a:r>
              <a:rPr lang="en-US" sz="2300" b="0" i="0" u="none" strike="noStrike">
                <a:solidFill>
                  <a:srgbClr val="222222">
                    <a:alpha val="80000"/>
                  </a:srgbClr>
                </a:solidFill>
                <a:latin typeface="Pretendard Regular"/>
              </a:rPr>
              <a:t>- Wide distribution range</a:t>
            </a:r>
          </a:p>
        </p:txBody>
      </p:sp>
      <p:sp>
        <p:nvSpPr>
          <p:cNvPr id="20" name="TextBox 20"/>
          <p:cNvSpPr txBox="1"/>
          <p:nvPr/>
        </p:nvSpPr>
        <p:spPr>
          <a:xfrm>
            <a:off x="10541000" y="6362700"/>
            <a:ext cx="6388100" cy="406400"/>
          </a:xfrm>
          <a:prstGeom prst="rect">
            <a:avLst/>
          </a:prstGeom>
        </p:spPr>
        <p:txBody>
          <a:bodyPr lIns="0" tIns="0" rIns="0" bIns="0" rtlCol="0" anchor="ctr"/>
          <a:lstStyle/>
          <a:p>
            <a:pPr lvl="0" algn="r">
              <a:lnSpc>
                <a:spcPct val="107899"/>
              </a:lnSpc>
            </a:pPr>
            <a:r>
              <a:rPr lang="en-US" sz="2300" b="0" i="0" u="none" strike="noStrike">
                <a:solidFill>
                  <a:srgbClr val="222222">
                    <a:alpha val="80000"/>
                  </a:srgbClr>
                </a:solidFill>
                <a:latin typeface="Pretendard SemiBold"/>
              </a:rPr>
              <a:t>Visualization Results</a:t>
            </a:r>
          </a:p>
        </p:txBody>
      </p:sp>
      <p:sp>
        <p:nvSpPr>
          <p:cNvPr id="21" name="TextBox 21"/>
          <p:cNvSpPr txBox="1"/>
          <p:nvPr/>
        </p:nvSpPr>
        <p:spPr>
          <a:xfrm>
            <a:off x="9626600" y="7315200"/>
            <a:ext cx="7302500" cy="1600200"/>
          </a:xfrm>
          <a:prstGeom prst="rect">
            <a:avLst/>
          </a:prstGeom>
        </p:spPr>
        <p:txBody>
          <a:bodyPr lIns="0" tIns="0" rIns="0" bIns="0" rtlCol="0" anchor="t"/>
          <a:lstStyle/>
          <a:p>
            <a:pPr lvl="0" algn="r">
              <a:lnSpc>
                <a:spcPct val="116199"/>
              </a:lnSpc>
            </a:pPr>
            <a:r>
              <a:rPr lang="en-US" sz="2300" b="0" i="0" u="none" strike="noStrike">
                <a:solidFill>
                  <a:srgbClr val="222222">
                    <a:alpha val="80000"/>
                  </a:srgbClr>
                </a:solidFill>
                <a:latin typeface="Pretendard Regular"/>
              </a:rPr>
              <a:t>- Boxplot showed 3 clusters</a:t>
            </a:r>
          </a:p>
          <a:p>
            <a:pPr lvl="0" algn="r">
              <a:lnSpc>
                <a:spcPct val="116199"/>
              </a:lnSpc>
            </a:pPr>
            <a:r>
              <a:rPr lang="en-US" sz="2300" b="0" i="0" u="none" strike="noStrike">
                <a:solidFill>
                  <a:srgbClr val="222222">
                    <a:alpha val="80000"/>
                  </a:srgbClr>
                </a:solidFill>
                <a:latin typeface="Pretendard Regular"/>
              </a:rPr>
              <a:t>- Clear score differences</a:t>
            </a:r>
          </a:p>
          <a:p>
            <a:pPr lvl="0" algn="r">
              <a:lnSpc>
                <a:spcPct val="116199"/>
              </a:lnSpc>
            </a:pPr>
            <a:r>
              <a:rPr lang="en-US" sz="2300" b="0" i="0" u="none" strike="noStrike">
                <a:solidFill>
                  <a:srgbClr val="222222">
                    <a:alpha val="80000"/>
                  </a:srgbClr>
                </a:solidFill>
                <a:latin typeface="Pretendard Regular"/>
              </a:rPr>
              <a:t>- Cluster 2: Medium scores</a:t>
            </a:r>
          </a:p>
          <a:p>
            <a:pPr lvl="0" algn="r">
              <a:lnSpc>
                <a:spcPct val="116199"/>
              </a:lnSpc>
            </a:pPr>
            <a:r>
              <a:rPr lang="en-US" sz="2300" b="0" i="0" u="none" strike="noStrike">
                <a:solidFill>
                  <a:srgbClr val="222222">
                    <a:alpha val="80000"/>
                  </a:srgbClr>
                </a:solidFill>
                <a:latin typeface="Pretendard Regular"/>
              </a:rPr>
              <a:t>- Most evenly distributed</a:t>
            </a:r>
          </a:p>
        </p:txBody>
      </p:sp>
      <p:pic>
        <p:nvPicPr>
          <p:cNvPr id="22" name="그림 21" descr="텍스트, 스크린샷, 폰트이(가) 표시된 사진&#10;&#10;AI 생성 콘텐츠는 정확하지 않을 수 있습니다.">
            <a:extLst>
              <a:ext uri="{FF2B5EF4-FFF2-40B4-BE49-F238E27FC236}">
                <a16:creationId xmlns:a16="http://schemas.microsoft.com/office/drawing/2014/main" id="{A5A4909F-E270-6C4C-A433-46B227DE3034}"/>
              </a:ext>
            </a:extLst>
          </p:cNvPr>
          <p:cNvPicPr>
            <a:picLocks noChangeAspect="1"/>
          </p:cNvPicPr>
          <p:nvPr/>
        </p:nvPicPr>
        <p:blipFill>
          <a:blip r:embed="rId8"/>
          <a:stretch>
            <a:fillRect/>
          </a:stretch>
        </p:blipFill>
        <p:spPr>
          <a:xfrm>
            <a:off x="9579540" y="2486237"/>
            <a:ext cx="7400280" cy="268266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2373</Words>
  <Application>Microsoft Macintosh PowerPoint</Application>
  <PresentationFormat>사용자 지정</PresentationFormat>
  <Paragraphs>480</Paragraphs>
  <Slides>26</Slides>
  <Notes>0</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26</vt:i4>
      </vt:variant>
    </vt:vector>
  </HeadingPairs>
  <TitlesOfParts>
    <vt:vector size="38" baseType="lpstr">
      <vt:lpstr>Pretendard SemiBold</vt:lpstr>
      <vt:lpstr>Calibri</vt:lpstr>
      <vt:lpstr>Pretendard Regular</vt:lpstr>
      <vt:lpstr>Pretendard Medium</vt:lpstr>
      <vt:lpstr>Pretendard Black</vt:lpstr>
      <vt:lpstr>Vollkorn Medium</vt:lpstr>
      <vt:lpstr>Vollkorn SemiBold</vt:lpstr>
      <vt:lpstr>Vollkorn Bold</vt:lpstr>
      <vt:lpstr>Pretendard Light</vt:lpstr>
      <vt:lpstr>Arial</vt:lpstr>
      <vt:lpstr>Vollkorn Regular</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현수 이</cp:lastModifiedBy>
  <cp:revision>6</cp:revision>
  <dcterms:created xsi:type="dcterms:W3CDTF">2006-08-16T00:00:00Z</dcterms:created>
  <dcterms:modified xsi:type="dcterms:W3CDTF">2025-05-30T10:57:51Z</dcterms:modified>
</cp:coreProperties>
</file>